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439400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06D"/>
    <a:srgbClr val="CBC457"/>
    <a:srgbClr val="A4D8E6"/>
    <a:srgbClr val="325469"/>
    <a:srgbClr val="97B8CD"/>
    <a:srgbClr val="2B839A"/>
    <a:srgbClr val="DCD790"/>
    <a:srgbClr val="FFFFFF"/>
    <a:srgbClr val="F8D8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>
        <p:scale>
          <a:sx n="100" d="100"/>
          <a:sy n="100" d="100"/>
        </p:scale>
        <p:origin x="1542" y="-27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2474395"/>
            <a:ext cx="8873490" cy="5263774"/>
          </a:xfrm>
        </p:spPr>
        <p:txBody>
          <a:bodyPr anchor="b"/>
          <a:lstStyle>
            <a:lvl1pPr algn="ctr">
              <a:defRPr sz="685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7941160"/>
            <a:ext cx="7829550" cy="3650342"/>
          </a:xfrm>
        </p:spPr>
        <p:txBody>
          <a:bodyPr/>
          <a:lstStyle>
            <a:lvl1pPr marL="0" indent="0" algn="ctr">
              <a:buNone/>
              <a:defRPr sz="2740"/>
            </a:lvl1pPr>
            <a:lvl2pPr marL="521985" indent="0" algn="ctr">
              <a:buNone/>
              <a:defRPr sz="2283"/>
            </a:lvl2pPr>
            <a:lvl3pPr marL="1043970" indent="0" algn="ctr">
              <a:buNone/>
              <a:defRPr sz="2055"/>
            </a:lvl3pPr>
            <a:lvl4pPr marL="1565956" indent="0" algn="ctr">
              <a:buNone/>
              <a:defRPr sz="1827"/>
            </a:lvl4pPr>
            <a:lvl5pPr marL="2087941" indent="0" algn="ctr">
              <a:buNone/>
              <a:defRPr sz="1827"/>
            </a:lvl5pPr>
            <a:lvl6pPr marL="2609926" indent="0" algn="ctr">
              <a:buNone/>
              <a:defRPr sz="1827"/>
            </a:lvl6pPr>
            <a:lvl7pPr marL="3131911" indent="0" algn="ctr">
              <a:buNone/>
              <a:defRPr sz="1827"/>
            </a:lvl7pPr>
            <a:lvl8pPr marL="3653897" indent="0" algn="ctr">
              <a:buNone/>
              <a:defRPr sz="1827"/>
            </a:lvl8pPr>
            <a:lvl9pPr marL="4175882" indent="0" algn="ctr">
              <a:buNone/>
              <a:defRPr sz="1827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417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2420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3769342"/>
            <a:ext cx="9003983" cy="6289229"/>
          </a:xfrm>
        </p:spPr>
        <p:txBody>
          <a:bodyPr anchor="b"/>
          <a:lstStyle>
            <a:lvl1pPr>
              <a:defRPr sz="685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10118069"/>
            <a:ext cx="9003983" cy="3307357"/>
          </a:xfrm>
        </p:spPr>
        <p:txBody>
          <a:bodyPr/>
          <a:lstStyle>
            <a:lvl1pPr marL="0" indent="0">
              <a:buNone/>
              <a:defRPr sz="2740">
                <a:solidFill>
                  <a:schemeClr val="tx1">
                    <a:tint val="82000"/>
                  </a:schemeClr>
                </a:solidFill>
              </a:defRPr>
            </a:lvl1pPr>
            <a:lvl2pPr marL="521985" indent="0">
              <a:buNone/>
              <a:defRPr sz="2283">
                <a:solidFill>
                  <a:schemeClr val="tx1">
                    <a:tint val="82000"/>
                  </a:schemeClr>
                </a:solidFill>
              </a:defRPr>
            </a:lvl2pPr>
            <a:lvl3pPr marL="1043970" indent="0">
              <a:buNone/>
              <a:defRPr sz="2055">
                <a:solidFill>
                  <a:schemeClr val="tx1">
                    <a:tint val="82000"/>
                  </a:schemeClr>
                </a:solidFill>
              </a:defRPr>
            </a:lvl3pPr>
            <a:lvl4pPr marL="1565956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4pPr>
            <a:lvl5pPr marL="2087941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5pPr>
            <a:lvl6pPr marL="2609926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6pPr>
            <a:lvl7pPr marL="3131911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7pPr>
            <a:lvl8pPr marL="3653897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8pPr>
            <a:lvl9pPr marL="4175882" indent="0">
              <a:buNone/>
              <a:defRPr sz="182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757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4024827"/>
            <a:ext cx="4436745" cy="9593089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4024827"/>
            <a:ext cx="4436745" cy="9593089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01988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804969"/>
            <a:ext cx="9003983" cy="292237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3706342"/>
            <a:ext cx="441635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5522763"/>
            <a:ext cx="4416355" cy="81231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3706342"/>
            <a:ext cx="443810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5522763"/>
            <a:ext cx="4438105" cy="81231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6464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4224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95049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2176910"/>
            <a:ext cx="5284946" cy="10744538"/>
          </a:xfrm>
        </p:spPr>
        <p:txBody>
          <a:bodyPr/>
          <a:lstStyle>
            <a:lvl1pPr>
              <a:defRPr sz="3653"/>
            </a:lvl1pPr>
            <a:lvl2pPr>
              <a:defRPr sz="3197"/>
            </a:lvl2pPr>
            <a:lvl3pPr>
              <a:defRPr sz="2740"/>
            </a:lvl3pPr>
            <a:lvl4pPr>
              <a:defRPr sz="2283"/>
            </a:lvl4pPr>
            <a:lvl5pPr>
              <a:defRPr sz="2283"/>
            </a:lvl5pPr>
            <a:lvl6pPr>
              <a:defRPr sz="2283"/>
            </a:lvl6pPr>
            <a:lvl7pPr>
              <a:defRPr sz="2283"/>
            </a:lvl7pPr>
            <a:lvl8pPr>
              <a:defRPr sz="2283"/>
            </a:lvl8pPr>
            <a:lvl9pPr>
              <a:defRPr sz="2283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0156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2176910"/>
            <a:ext cx="5284946" cy="10744538"/>
          </a:xfrm>
        </p:spPr>
        <p:txBody>
          <a:bodyPr anchor="t"/>
          <a:lstStyle>
            <a:lvl1pPr marL="0" indent="0">
              <a:buNone/>
              <a:defRPr sz="3653"/>
            </a:lvl1pPr>
            <a:lvl2pPr marL="521985" indent="0">
              <a:buNone/>
              <a:defRPr sz="3197"/>
            </a:lvl2pPr>
            <a:lvl3pPr marL="1043970" indent="0">
              <a:buNone/>
              <a:defRPr sz="2740"/>
            </a:lvl3pPr>
            <a:lvl4pPr marL="1565956" indent="0">
              <a:buNone/>
              <a:defRPr sz="2283"/>
            </a:lvl4pPr>
            <a:lvl5pPr marL="2087941" indent="0">
              <a:buNone/>
              <a:defRPr sz="2283"/>
            </a:lvl5pPr>
            <a:lvl6pPr marL="2609926" indent="0">
              <a:buNone/>
              <a:defRPr sz="2283"/>
            </a:lvl6pPr>
            <a:lvl7pPr marL="3131911" indent="0">
              <a:buNone/>
              <a:defRPr sz="2283"/>
            </a:lvl7pPr>
            <a:lvl8pPr marL="3653897" indent="0">
              <a:buNone/>
              <a:defRPr sz="2283"/>
            </a:lvl8pPr>
            <a:lvl9pPr marL="4175882" indent="0">
              <a:buNone/>
              <a:defRPr sz="2283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322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043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804966"/>
            <a:ext cx="2250996" cy="12812950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804966"/>
            <a:ext cx="6622494" cy="12812950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448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709" y="804969"/>
            <a:ext cx="9003983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709" y="4024827"/>
            <a:ext cx="9003983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709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38C676-71FB-4C08-B3E7-9D8F1353BB29}" type="datetimeFigureOut">
              <a:rPr lang="nl-BE" smtClean="0"/>
              <a:t>26/08/2025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051" y="14013401"/>
            <a:ext cx="352329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826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7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AA7A49-875B-4A61-9758-B667C32332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137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43970" rtl="0" eaLnBrk="1" latinLnBrk="0" hangingPunct="1">
        <a:lnSpc>
          <a:spcPct val="90000"/>
        </a:lnSpc>
        <a:spcBef>
          <a:spcPct val="0"/>
        </a:spcBef>
        <a:buNone/>
        <a:defRPr sz="50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993" indent="-260993" algn="l" defTabSz="1043970" rtl="0" eaLnBrk="1" latinLnBrk="0" hangingPunct="1">
        <a:lnSpc>
          <a:spcPct val="90000"/>
        </a:lnSpc>
        <a:spcBef>
          <a:spcPts val="1142"/>
        </a:spcBef>
        <a:buFont typeface="Arial" panose="020B0604020202020204" pitchFamily="34" charset="0"/>
        <a:buChar char="•"/>
        <a:defRPr sz="3197" kern="1200">
          <a:solidFill>
            <a:schemeClr val="tx1"/>
          </a:solidFill>
          <a:latin typeface="+mn-lt"/>
          <a:ea typeface="+mn-ea"/>
          <a:cs typeface="+mn-cs"/>
        </a:defRPr>
      </a:lvl1pPr>
      <a:lvl2pPr marL="78297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2pPr>
      <a:lvl3pPr marL="1304963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283" kern="1200">
          <a:solidFill>
            <a:schemeClr val="tx1"/>
          </a:solidFill>
          <a:latin typeface="+mn-lt"/>
          <a:ea typeface="+mn-ea"/>
          <a:cs typeface="+mn-cs"/>
        </a:defRPr>
      </a:lvl3pPr>
      <a:lvl4pPr marL="182694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34893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87091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39290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91488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436875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1pPr>
      <a:lvl2pPr marL="521985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2pPr>
      <a:lvl3pPr marL="104397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3pPr>
      <a:lvl4pPr marL="156595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08794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60992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13191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653897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175882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echthoek 120">
            <a:extLst>
              <a:ext uri="{FF2B5EF4-FFF2-40B4-BE49-F238E27FC236}">
                <a16:creationId xmlns:a16="http://schemas.microsoft.com/office/drawing/2014/main" id="{719D62ED-6450-747E-D320-6B9149DBF845}"/>
              </a:ext>
            </a:extLst>
          </p:cNvPr>
          <p:cNvSpPr/>
          <p:nvPr/>
        </p:nvSpPr>
        <p:spPr>
          <a:xfrm>
            <a:off x="8270111" y="4191032"/>
            <a:ext cx="1734148" cy="503057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strike="sngStrike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2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</p:txBody>
      </p:sp>
      <p:sp>
        <p:nvSpPr>
          <p:cNvPr id="103" name="Rechthoek: afgeronde hoeken 102">
            <a:extLst>
              <a:ext uri="{FF2B5EF4-FFF2-40B4-BE49-F238E27FC236}">
                <a16:creationId xmlns:a16="http://schemas.microsoft.com/office/drawing/2014/main" id="{4EDDD92E-FB72-EADE-02B6-323319F0DE27}"/>
              </a:ext>
            </a:extLst>
          </p:cNvPr>
          <p:cNvSpPr/>
          <p:nvPr/>
        </p:nvSpPr>
        <p:spPr>
          <a:xfrm>
            <a:off x="5736424" y="3558638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Ondersteuning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sp>
        <p:nvSpPr>
          <p:cNvPr id="102" name="Rechthoek: afgeronde hoeken 101">
            <a:extLst>
              <a:ext uri="{FF2B5EF4-FFF2-40B4-BE49-F238E27FC236}">
                <a16:creationId xmlns:a16="http://schemas.microsoft.com/office/drawing/2014/main" id="{56907D47-B7DB-4874-3A58-ADC3ED864208}"/>
              </a:ext>
            </a:extLst>
          </p:cNvPr>
          <p:cNvSpPr/>
          <p:nvPr/>
        </p:nvSpPr>
        <p:spPr>
          <a:xfrm>
            <a:off x="3145315" y="3567837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Ruimte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sp>
        <p:nvSpPr>
          <p:cNvPr id="5" name="object 11">
            <a:extLst>
              <a:ext uri="{FF2B5EF4-FFF2-40B4-BE49-F238E27FC236}">
                <a16:creationId xmlns:a16="http://schemas.microsoft.com/office/drawing/2014/main" id="{0B7F28F3-DA71-9472-7CD8-28F09636B744}"/>
              </a:ext>
            </a:extLst>
          </p:cNvPr>
          <p:cNvSpPr/>
          <p:nvPr/>
        </p:nvSpPr>
        <p:spPr>
          <a:xfrm>
            <a:off x="2788272" y="976961"/>
            <a:ext cx="5103495" cy="344805"/>
          </a:xfrm>
          <a:custGeom>
            <a:avLst/>
            <a:gdLst/>
            <a:ahLst/>
            <a:cxnLst/>
            <a:rect l="l" t="t" r="r" b="b"/>
            <a:pathLst>
              <a:path w="5103495" h="344805">
                <a:moveTo>
                  <a:pt x="5103406" y="6832"/>
                </a:moveTo>
                <a:lnTo>
                  <a:pt x="5096586" y="12"/>
                </a:lnTo>
                <a:lnTo>
                  <a:pt x="2583700" y="12"/>
                </a:lnTo>
                <a:lnTo>
                  <a:pt x="2575280" y="0"/>
                </a:lnTo>
                <a:lnTo>
                  <a:pt x="2551696" y="12"/>
                </a:lnTo>
                <a:lnTo>
                  <a:pt x="2528125" y="0"/>
                </a:lnTo>
                <a:lnTo>
                  <a:pt x="2519705" y="0"/>
                </a:lnTo>
                <a:lnTo>
                  <a:pt x="6819" y="12"/>
                </a:lnTo>
                <a:lnTo>
                  <a:pt x="0" y="6832"/>
                </a:lnTo>
                <a:lnTo>
                  <a:pt x="12" y="23672"/>
                </a:lnTo>
                <a:lnTo>
                  <a:pt x="2717" y="26390"/>
                </a:lnTo>
                <a:lnTo>
                  <a:pt x="2717" y="344360"/>
                </a:lnTo>
                <a:lnTo>
                  <a:pt x="33210" y="344360"/>
                </a:lnTo>
                <a:lnTo>
                  <a:pt x="33210" y="30505"/>
                </a:lnTo>
                <a:lnTo>
                  <a:pt x="2551696" y="30505"/>
                </a:lnTo>
                <a:lnTo>
                  <a:pt x="5070195" y="30505"/>
                </a:lnTo>
                <a:lnTo>
                  <a:pt x="5070195" y="344360"/>
                </a:lnTo>
                <a:lnTo>
                  <a:pt x="5100688" y="344360"/>
                </a:lnTo>
                <a:lnTo>
                  <a:pt x="5100688" y="26390"/>
                </a:lnTo>
                <a:lnTo>
                  <a:pt x="5103393" y="23672"/>
                </a:lnTo>
                <a:lnTo>
                  <a:pt x="5103406" y="6832"/>
                </a:lnTo>
                <a:close/>
              </a:path>
            </a:pathLst>
          </a:custGeom>
          <a:solidFill>
            <a:srgbClr val="32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4">
            <a:extLst>
              <a:ext uri="{FF2B5EF4-FFF2-40B4-BE49-F238E27FC236}">
                <a16:creationId xmlns:a16="http://schemas.microsoft.com/office/drawing/2014/main" id="{E79E70F9-2332-670D-719E-2A2FFE534854}"/>
              </a:ext>
            </a:extLst>
          </p:cNvPr>
          <p:cNvSpPr/>
          <p:nvPr/>
        </p:nvSpPr>
        <p:spPr>
          <a:xfrm>
            <a:off x="2784783" y="1476676"/>
            <a:ext cx="5103495" cy="344805"/>
          </a:xfrm>
          <a:custGeom>
            <a:avLst/>
            <a:gdLst/>
            <a:ahLst/>
            <a:cxnLst/>
            <a:rect l="l" t="t" r="r" b="b"/>
            <a:pathLst>
              <a:path w="5103495" h="344805">
                <a:moveTo>
                  <a:pt x="5103406" y="337527"/>
                </a:moveTo>
                <a:lnTo>
                  <a:pt x="5103393" y="320687"/>
                </a:lnTo>
                <a:lnTo>
                  <a:pt x="5100688" y="317982"/>
                </a:lnTo>
                <a:lnTo>
                  <a:pt x="5100688" y="0"/>
                </a:lnTo>
                <a:lnTo>
                  <a:pt x="5070195" y="0"/>
                </a:lnTo>
                <a:lnTo>
                  <a:pt x="5070195" y="313867"/>
                </a:lnTo>
                <a:lnTo>
                  <a:pt x="2583700" y="313867"/>
                </a:lnTo>
                <a:lnTo>
                  <a:pt x="2519705" y="313867"/>
                </a:lnTo>
                <a:lnTo>
                  <a:pt x="33210" y="313867"/>
                </a:lnTo>
                <a:lnTo>
                  <a:pt x="33210" y="0"/>
                </a:lnTo>
                <a:lnTo>
                  <a:pt x="2717" y="0"/>
                </a:lnTo>
                <a:lnTo>
                  <a:pt x="2717" y="317982"/>
                </a:lnTo>
                <a:lnTo>
                  <a:pt x="12" y="320687"/>
                </a:lnTo>
                <a:lnTo>
                  <a:pt x="0" y="337527"/>
                </a:lnTo>
                <a:lnTo>
                  <a:pt x="6819" y="344347"/>
                </a:lnTo>
                <a:lnTo>
                  <a:pt x="2519692" y="344360"/>
                </a:lnTo>
                <a:lnTo>
                  <a:pt x="2528125" y="344360"/>
                </a:lnTo>
                <a:lnTo>
                  <a:pt x="2551696" y="344360"/>
                </a:lnTo>
                <a:lnTo>
                  <a:pt x="2575280" y="344360"/>
                </a:lnTo>
                <a:lnTo>
                  <a:pt x="2583700" y="344360"/>
                </a:lnTo>
                <a:lnTo>
                  <a:pt x="5096586" y="344347"/>
                </a:lnTo>
                <a:lnTo>
                  <a:pt x="5103406" y="337527"/>
                </a:lnTo>
                <a:close/>
              </a:path>
            </a:pathLst>
          </a:custGeom>
          <a:solidFill>
            <a:srgbClr val="32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94">
            <a:extLst>
              <a:ext uri="{FF2B5EF4-FFF2-40B4-BE49-F238E27FC236}">
                <a16:creationId xmlns:a16="http://schemas.microsoft.com/office/drawing/2014/main" id="{2BC850E7-C700-7FD4-1F50-34074776D78F}"/>
              </a:ext>
            </a:extLst>
          </p:cNvPr>
          <p:cNvSpPr txBox="1"/>
          <p:nvPr/>
        </p:nvSpPr>
        <p:spPr>
          <a:xfrm>
            <a:off x="3220402" y="1081179"/>
            <a:ext cx="3998595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3655" algn="ctr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Gemeenteraad/Raad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325469"/>
                </a:solidFill>
                <a:latin typeface="Platform Regular"/>
                <a:cs typeface="Platform Regular"/>
              </a:rPr>
              <a:t>voor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maatschappelijk</a:t>
            </a:r>
            <a:r>
              <a:rPr sz="1400" spc="20" dirty="0">
                <a:solidFill>
                  <a:srgbClr val="325469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325469"/>
                </a:solidFill>
                <a:latin typeface="Platform Regular"/>
                <a:cs typeface="Platform Regular"/>
              </a:rPr>
              <a:t>welzijn</a:t>
            </a:r>
            <a:endParaRPr sz="1400" dirty="0">
              <a:solidFill>
                <a:srgbClr val="325469"/>
              </a:solidFill>
              <a:latin typeface="Platform Regular"/>
              <a:cs typeface="Platform Regular"/>
            </a:endParaRPr>
          </a:p>
          <a:p>
            <a:pPr algn="ctr">
              <a:lnSpc>
                <a:spcPct val="100000"/>
              </a:lnSpc>
            </a:pPr>
            <a:endParaRPr lang="nl-NL" sz="1400" spc="-10" dirty="0">
              <a:solidFill>
                <a:srgbClr val="325469"/>
              </a:solidFill>
              <a:latin typeface="Platform Regular"/>
              <a:cs typeface="Platform Regular"/>
            </a:endParaRPr>
          </a:p>
          <a:p>
            <a:pPr algn="ctr">
              <a:lnSpc>
                <a:spcPct val="100000"/>
              </a:lnSpc>
            </a:pP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College</a:t>
            </a:r>
            <a:r>
              <a:rPr sz="1400" spc="5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DE506D"/>
                </a:solidFill>
                <a:latin typeface="Platform Regular"/>
                <a:cs typeface="Platform Regular"/>
              </a:rPr>
              <a:t>van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burgemeester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dirty="0">
                <a:solidFill>
                  <a:srgbClr val="DE506D"/>
                </a:solidFill>
                <a:latin typeface="Platform Regular"/>
                <a:cs typeface="Platform Regular"/>
              </a:rPr>
              <a:t>en</a:t>
            </a:r>
            <a:r>
              <a:rPr sz="1400" spc="10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schepenen/Vast</a:t>
            </a:r>
            <a:r>
              <a:rPr sz="1400" spc="5" dirty="0">
                <a:solidFill>
                  <a:srgbClr val="DE506D"/>
                </a:solidFill>
                <a:latin typeface="Platform Regular"/>
                <a:cs typeface="Platform Regular"/>
              </a:rPr>
              <a:t> </a:t>
            </a:r>
            <a:r>
              <a:rPr sz="1400" spc="-10" dirty="0">
                <a:solidFill>
                  <a:srgbClr val="DE506D"/>
                </a:solidFill>
                <a:latin typeface="Platform Regular"/>
                <a:cs typeface="Platform Regular"/>
              </a:rPr>
              <a:t>bureau</a:t>
            </a:r>
            <a:endParaRPr sz="1400" dirty="0">
              <a:solidFill>
                <a:srgbClr val="DE506D"/>
              </a:solidFill>
              <a:latin typeface="Platform Regular"/>
              <a:cs typeface="Platform Regular"/>
            </a:endParaRPr>
          </a:p>
        </p:txBody>
      </p:sp>
      <p:pic>
        <p:nvPicPr>
          <p:cNvPr id="11" name="object 9">
            <a:extLst>
              <a:ext uri="{FF2B5EF4-FFF2-40B4-BE49-F238E27FC236}">
                <a16:creationId xmlns:a16="http://schemas.microsoft.com/office/drawing/2014/main" id="{11A1EF8A-FCA7-9E89-F550-CADD844BE9B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8340" y="298843"/>
            <a:ext cx="2361602" cy="609445"/>
          </a:xfrm>
          <a:prstGeom prst="rect">
            <a:avLst/>
          </a:prstGeom>
        </p:spPr>
      </p:pic>
      <p:sp>
        <p:nvSpPr>
          <p:cNvPr id="12" name="Rechthoek: afgeronde hoeken 11">
            <a:extLst>
              <a:ext uri="{FF2B5EF4-FFF2-40B4-BE49-F238E27FC236}">
                <a16:creationId xmlns:a16="http://schemas.microsoft.com/office/drawing/2014/main" id="{E9045CF6-9305-4DCB-BAB5-51014971A4E0}"/>
              </a:ext>
            </a:extLst>
          </p:cNvPr>
          <p:cNvSpPr/>
          <p:nvPr/>
        </p:nvSpPr>
        <p:spPr>
          <a:xfrm>
            <a:off x="4749488" y="1982558"/>
            <a:ext cx="1151440" cy="572976"/>
          </a:xfrm>
          <a:prstGeom prst="roundRect">
            <a:avLst/>
          </a:prstGeom>
          <a:ln>
            <a:solidFill>
              <a:srgbClr val="325469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algemeen directeur</a:t>
            </a:r>
            <a:endParaRPr lang="nl-BE" sz="1200" dirty="0">
              <a:solidFill>
                <a:srgbClr val="325469"/>
              </a:solidFill>
              <a:latin typeface="Platform Regular" panose="020B0504030202020204" pitchFamily="34" charset="0"/>
            </a:endParaRPr>
          </a:p>
        </p:txBody>
      </p:sp>
      <p:pic>
        <p:nvPicPr>
          <p:cNvPr id="14" name="object 167">
            <a:extLst>
              <a:ext uri="{FF2B5EF4-FFF2-40B4-BE49-F238E27FC236}">
                <a16:creationId xmlns:a16="http://schemas.microsoft.com/office/drawing/2014/main" id="{707C8542-D48A-1F3F-BCC3-2EA535C19419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19298" y="2017452"/>
            <a:ext cx="234251" cy="223270"/>
          </a:xfrm>
          <a:prstGeom prst="rect">
            <a:avLst/>
          </a:prstGeom>
        </p:spPr>
      </p:pic>
      <p:sp>
        <p:nvSpPr>
          <p:cNvPr id="15" name="Rechthoek: afgeronde hoeken 14">
            <a:extLst>
              <a:ext uri="{FF2B5EF4-FFF2-40B4-BE49-F238E27FC236}">
                <a16:creationId xmlns:a16="http://schemas.microsoft.com/office/drawing/2014/main" id="{4916D31F-E0E2-0952-71F2-0DBD6E1A3D80}"/>
              </a:ext>
            </a:extLst>
          </p:cNvPr>
          <p:cNvSpPr/>
          <p:nvPr/>
        </p:nvSpPr>
        <p:spPr>
          <a:xfrm>
            <a:off x="8407418" y="1982558"/>
            <a:ext cx="1151440" cy="572976"/>
          </a:xfrm>
          <a:prstGeom prst="roundRect">
            <a:avLst/>
          </a:prstGeom>
          <a:noFill/>
          <a:ln>
            <a:solidFill>
              <a:srgbClr val="32546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financieel</a:t>
            </a:r>
          </a:p>
          <a:p>
            <a:pPr algn="ctr"/>
            <a:r>
              <a:rPr lang="nl-NL" sz="1200" dirty="0">
                <a:solidFill>
                  <a:srgbClr val="325469"/>
                </a:solidFill>
                <a:latin typeface="Platform Regular" panose="020B0504030202020204" pitchFamily="34" charset="0"/>
              </a:rPr>
              <a:t>directeur</a:t>
            </a:r>
            <a:endParaRPr lang="nl-BE" sz="1200" dirty="0">
              <a:solidFill>
                <a:srgbClr val="325469"/>
              </a:solidFill>
              <a:latin typeface="Platform Regular" panose="020B0504030202020204" pitchFamily="34" charset="0"/>
            </a:endParaRPr>
          </a:p>
        </p:txBody>
      </p:sp>
      <p:pic>
        <p:nvPicPr>
          <p:cNvPr id="17" name="object 167">
            <a:extLst>
              <a:ext uri="{FF2B5EF4-FFF2-40B4-BE49-F238E27FC236}">
                <a16:creationId xmlns:a16="http://schemas.microsoft.com/office/drawing/2014/main" id="{9CC79F06-1F13-9C06-B2BF-D1B1B6D10D18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60904" y="1993401"/>
            <a:ext cx="234251" cy="223270"/>
          </a:xfrm>
          <a:prstGeom prst="rect">
            <a:avLst/>
          </a:prstGeom>
        </p:spPr>
      </p:pic>
      <p:sp>
        <p:nvSpPr>
          <p:cNvPr id="18" name="Rechthoek: afgeronde hoeken 17">
            <a:extLst>
              <a:ext uri="{FF2B5EF4-FFF2-40B4-BE49-F238E27FC236}">
                <a16:creationId xmlns:a16="http://schemas.microsoft.com/office/drawing/2014/main" id="{32C1A3CB-CBFC-E638-B247-1AB2AC086E51}"/>
              </a:ext>
            </a:extLst>
          </p:cNvPr>
          <p:cNvSpPr/>
          <p:nvPr/>
        </p:nvSpPr>
        <p:spPr>
          <a:xfrm>
            <a:off x="614751" y="3567831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Samenleven</a:t>
            </a:r>
          </a:p>
          <a:p>
            <a:pPr algn="ctr"/>
            <a:r>
              <a:rPr lang="nl-BE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clustermanager 1 VTE</a:t>
            </a:r>
          </a:p>
        </p:txBody>
      </p:sp>
      <p:pic>
        <p:nvPicPr>
          <p:cNvPr id="20" name="object 167">
            <a:extLst>
              <a:ext uri="{FF2B5EF4-FFF2-40B4-BE49-F238E27FC236}">
                <a16:creationId xmlns:a16="http://schemas.microsoft.com/office/drawing/2014/main" id="{57D04C35-8A93-3771-DBCB-C7452EBF1588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46727" y="3828537"/>
            <a:ext cx="234251" cy="223270"/>
          </a:xfrm>
          <a:prstGeom prst="rect">
            <a:avLst/>
          </a:prstGeom>
        </p:spPr>
      </p:pic>
      <p:pic>
        <p:nvPicPr>
          <p:cNvPr id="34" name="object 167">
            <a:extLst>
              <a:ext uri="{FF2B5EF4-FFF2-40B4-BE49-F238E27FC236}">
                <a16:creationId xmlns:a16="http://schemas.microsoft.com/office/drawing/2014/main" id="{A2AC5811-58D5-D302-C956-62EC43522DC4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60805" y="3797531"/>
            <a:ext cx="234251" cy="223270"/>
          </a:xfrm>
          <a:prstGeom prst="rect">
            <a:avLst/>
          </a:prstGeom>
        </p:spPr>
      </p:pic>
      <p:pic>
        <p:nvPicPr>
          <p:cNvPr id="37" name="object 167">
            <a:extLst>
              <a:ext uri="{FF2B5EF4-FFF2-40B4-BE49-F238E27FC236}">
                <a16:creationId xmlns:a16="http://schemas.microsoft.com/office/drawing/2014/main" id="{1ECA3565-4C93-B184-5E61-C712569CA725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72252" y="3822216"/>
            <a:ext cx="234251" cy="223270"/>
          </a:xfrm>
          <a:prstGeom prst="rect">
            <a:avLst/>
          </a:prstGeom>
        </p:spPr>
      </p:pic>
      <p:cxnSp>
        <p:nvCxnSpPr>
          <p:cNvPr id="47" name="Rechte verbindingslijn 46">
            <a:extLst>
              <a:ext uri="{FF2B5EF4-FFF2-40B4-BE49-F238E27FC236}">
                <a16:creationId xmlns:a16="http://schemas.microsoft.com/office/drawing/2014/main" id="{281B555E-2788-999A-508F-24D5EFEBBFDD}"/>
              </a:ext>
            </a:extLst>
          </p:cNvPr>
          <p:cNvCxnSpPr>
            <a:cxnSpLocks/>
          </p:cNvCxnSpPr>
          <p:nvPr/>
        </p:nvCxnSpPr>
        <p:spPr>
          <a:xfrm>
            <a:off x="3928428" y="3283404"/>
            <a:ext cx="0" cy="275234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47">
            <a:extLst>
              <a:ext uri="{FF2B5EF4-FFF2-40B4-BE49-F238E27FC236}">
                <a16:creationId xmlns:a16="http://schemas.microsoft.com/office/drawing/2014/main" id="{B22FED07-720D-580B-5B10-1F5F1BF68A02}"/>
              </a:ext>
            </a:extLst>
          </p:cNvPr>
          <p:cNvCxnSpPr>
            <a:cxnSpLocks/>
          </p:cNvCxnSpPr>
          <p:nvPr/>
        </p:nvCxnSpPr>
        <p:spPr>
          <a:xfrm>
            <a:off x="6519537" y="3283404"/>
            <a:ext cx="0" cy="266693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Rechte verbindingslijn 48">
            <a:extLst>
              <a:ext uri="{FF2B5EF4-FFF2-40B4-BE49-F238E27FC236}">
                <a16:creationId xmlns:a16="http://schemas.microsoft.com/office/drawing/2014/main" id="{7EAF6008-EAC3-B5FB-82B4-9B7F61CADB0B}"/>
              </a:ext>
            </a:extLst>
          </p:cNvPr>
          <p:cNvCxnSpPr>
            <a:cxnSpLocks/>
          </p:cNvCxnSpPr>
          <p:nvPr/>
        </p:nvCxnSpPr>
        <p:spPr>
          <a:xfrm>
            <a:off x="8193216" y="3280683"/>
            <a:ext cx="0" cy="411206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59">
            <a:extLst>
              <a:ext uri="{FF2B5EF4-FFF2-40B4-BE49-F238E27FC236}">
                <a16:creationId xmlns:a16="http://schemas.microsoft.com/office/drawing/2014/main" id="{354CA2DE-9575-0B9F-6D19-F8FD25031D22}"/>
              </a:ext>
            </a:extLst>
          </p:cNvPr>
          <p:cNvCxnSpPr>
            <a:cxnSpLocks/>
          </p:cNvCxnSpPr>
          <p:nvPr/>
        </p:nvCxnSpPr>
        <p:spPr>
          <a:xfrm>
            <a:off x="1332425" y="3280683"/>
            <a:ext cx="6869960" cy="2721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Graphic 62" descr="Pijlen in visgraatmotief silhouet">
            <a:extLst>
              <a:ext uri="{FF2B5EF4-FFF2-40B4-BE49-F238E27FC236}">
                <a16:creationId xmlns:a16="http://schemas.microsoft.com/office/drawing/2014/main" id="{F9A635F4-32FB-6D14-AADF-9FCB7B9810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1233865" y="3384302"/>
            <a:ext cx="197119" cy="197119"/>
          </a:xfrm>
          <a:prstGeom prst="rect">
            <a:avLst/>
          </a:prstGeom>
        </p:spPr>
      </p:pic>
      <p:sp>
        <p:nvSpPr>
          <p:cNvPr id="64" name="Rechthoek: afgeronde hoeken 63">
            <a:extLst>
              <a:ext uri="{FF2B5EF4-FFF2-40B4-BE49-F238E27FC236}">
                <a16:creationId xmlns:a16="http://schemas.microsoft.com/office/drawing/2014/main" id="{7AD24754-9470-7D67-26CC-1A1EC07FF96F}"/>
              </a:ext>
            </a:extLst>
          </p:cNvPr>
          <p:cNvSpPr/>
          <p:nvPr/>
        </p:nvSpPr>
        <p:spPr>
          <a:xfrm>
            <a:off x="971491" y="4652347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Welzijn </a:t>
            </a:r>
            <a:r>
              <a:rPr lang="nl-NL" sz="1200" dirty="0">
                <a:solidFill>
                  <a:srgbClr val="DE506D"/>
                </a:solidFill>
                <a:latin typeface="Platform Regular" panose="020B0504030202020204" pitchFamily="34" charset="0"/>
              </a:rPr>
              <a:t>en jeugd</a:t>
            </a:r>
            <a:endParaRPr lang="nl-BE" sz="1200" dirty="0">
              <a:solidFill>
                <a:srgbClr val="DE506D"/>
              </a:solidFill>
              <a:latin typeface="Platform Regular" panose="020B0504030202020204" pitchFamily="34" charset="0"/>
            </a:endParaRPr>
          </a:p>
        </p:txBody>
      </p:sp>
      <p:sp>
        <p:nvSpPr>
          <p:cNvPr id="83" name="Rechthoek 82">
            <a:extLst>
              <a:ext uri="{FF2B5EF4-FFF2-40B4-BE49-F238E27FC236}">
                <a16:creationId xmlns:a16="http://schemas.microsoft.com/office/drawing/2014/main" id="{CDB9D802-EB0D-9A7A-90F9-4C52F3FF6A83}"/>
              </a:ext>
            </a:extLst>
          </p:cNvPr>
          <p:cNvSpPr/>
          <p:nvPr/>
        </p:nvSpPr>
        <p:spPr>
          <a:xfrm>
            <a:off x="1159363" y="5088482"/>
            <a:ext cx="1731562" cy="444751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1,8 VTE +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  <a:p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brugfiguur: 1,6 VTE</a:t>
            </a:r>
            <a:endParaRPr lang="nl-BE" sz="1000" dirty="0">
              <a:solidFill>
                <a:srgbClr val="DE506D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5" name="Rechthoek: afgeronde hoeken 84">
            <a:extLst>
              <a:ext uri="{FF2B5EF4-FFF2-40B4-BE49-F238E27FC236}">
                <a16:creationId xmlns:a16="http://schemas.microsoft.com/office/drawing/2014/main" id="{E37191E4-02B0-B2C2-772E-D1466CD333E0}"/>
              </a:ext>
            </a:extLst>
          </p:cNvPr>
          <p:cNvSpPr/>
          <p:nvPr/>
        </p:nvSpPr>
        <p:spPr>
          <a:xfrm>
            <a:off x="982055" y="5568108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Sport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6" name="Rechthoek: afgeronde hoeken 85">
            <a:extLst>
              <a:ext uri="{FF2B5EF4-FFF2-40B4-BE49-F238E27FC236}">
                <a16:creationId xmlns:a16="http://schemas.microsoft.com/office/drawing/2014/main" id="{8FA39D03-CD39-5A4A-B63E-346AC3AF8355}"/>
              </a:ext>
            </a:extLst>
          </p:cNvPr>
          <p:cNvSpPr/>
          <p:nvPr/>
        </p:nvSpPr>
        <p:spPr>
          <a:xfrm>
            <a:off x="1017030" y="6912213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Cultuur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7" name="Rechthoek: afgeronde hoeken 86">
            <a:extLst>
              <a:ext uri="{FF2B5EF4-FFF2-40B4-BE49-F238E27FC236}">
                <a16:creationId xmlns:a16="http://schemas.microsoft.com/office/drawing/2014/main" id="{DACD9A10-0332-61EF-72F2-0DCCE7B0E5DE}"/>
              </a:ext>
            </a:extLst>
          </p:cNvPr>
          <p:cNvSpPr/>
          <p:nvPr/>
        </p:nvSpPr>
        <p:spPr>
          <a:xfrm>
            <a:off x="1028508" y="837707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Kennis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8" name="Rechthoek: afgeronde hoeken 87">
            <a:extLst>
              <a:ext uri="{FF2B5EF4-FFF2-40B4-BE49-F238E27FC236}">
                <a16:creationId xmlns:a16="http://schemas.microsoft.com/office/drawing/2014/main" id="{C040D5E5-5398-EC4E-EEE6-F92D5C463877}"/>
              </a:ext>
            </a:extLst>
          </p:cNvPr>
          <p:cNvSpPr/>
          <p:nvPr/>
        </p:nvSpPr>
        <p:spPr>
          <a:xfrm>
            <a:off x="1382803" y="8856583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Bibliotheek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89" name="Rechthoek: afgeronde hoeken 88">
            <a:extLst>
              <a:ext uri="{FF2B5EF4-FFF2-40B4-BE49-F238E27FC236}">
                <a16:creationId xmlns:a16="http://schemas.microsoft.com/office/drawing/2014/main" id="{634CAA0E-3D70-9F05-1263-97638A866D59}"/>
              </a:ext>
            </a:extLst>
          </p:cNvPr>
          <p:cNvSpPr/>
          <p:nvPr/>
        </p:nvSpPr>
        <p:spPr>
          <a:xfrm>
            <a:off x="1382803" y="9796864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Onderwijs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90" name="Rechthoek: afgeronde hoeken 89">
            <a:extLst>
              <a:ext uri="{FF2B5EF4-FFF2-40B4-BE49-F238E27FC236}">
                <a16:creationId xmlns:a16="http://schemas.microsoft.com/office/drawing/2014/main" id="{1AA3F21E-922D-2E78-38BD-98B9786169F0}"/>
              </a:ext>
            </a:extLst>
          </p:cNvPr>
          <p:cNvSpPr/>
          <p:nvPr/>
        </p:nvSpPr>
        <p:spPr>
          <a:xfrm>
            <a:off x="1022907" y="1022744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Sociale zaken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91" name="Rechthoek: afgeronde hoeken 90">
            <a:extLst>
              <a:ext uri="{FF2B5EF4-FFF2-40B4-BE49-F238E27FC236}">
                <a16:creationId xmlns:a16="http://schemas.microsoft.com/office/drawing/2014/main" id="{0F645AB5-3F40-0920-89E9-43FADB0CF6F5}"/>
              </a:ext>
            </a:extLst>
          </p:cNvPr>
          <p:cNvSpPr/>
          <p:nvPr/>
        </p:nvSpPr>
        <p:spPr>
          <a:xfrm>
            <a:off x="1382803" y="11445055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Beheer 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sociale zaken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92" name="Rechthoek 91">
            <a:extLst>
              <a:ext uri="{FF2B5EF4-FFF2-40B4-BE49-F238E27FC236}">
                <a16:creationId xmlns:a16="http://schemas.microsoft.com/office/drawing/2014/main" id="{C9442DB9-3A08-648A-AE89-4A83865A2BDE}"/>
              </a:ext>
            </a:extLst>
          </p:cNvPr>
          <p:cNvSpPr/>
          <p:nvPr/>
        </p:nvSpPr>
        <p:spPr>
          <a:xfrm>
            <a:off x="1114887" y="4232857"/>
            <a:ext cx="1765473" cy="168656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0,53 VTE</a:t>
            </a:r>
            <a:endParaRPr lang="nl-BE" sz="1000" i="1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4" name="Rechthoek 93">
            <a:extLst>
              <a:ext uri="{FF2B5EF4-FFF2-40B4-BE49-F238E27FC236}">
                <a16:creationId xmlns:a16="http://schemas.microsoft.com/office/drawing/2014/main" id="{4E6940C7-8061-24AF-1922-77B630441149}"/>
              </a:ext>
            </a:extLst>
          </p:cNvPr>
          <p:cNvSpPr/>
          <p:nvPr/>
        </p:nvSpPr>
        <p:spPr>
          <a:xfrm>
            <a:off x="1150899" y="7393592"/>
            <a:ext cx="1914281" cy="927448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3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2,8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TT 1 VTE ?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theatertechniek 2 VTE 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0,8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5" name="Rechthoek 94">
            <a:extLst>
              <a:ext uri="{FF2B5EF4-FFF2-40B4-BE49-F238E27FC236}">
                <a16:creationId xmlns:a16="http://schemas.microsoft.com/office/drawing/2014/main" id="{93377EED-7AC8-193A-8188-C0F5C18704C3}"/>
              </a:ext>
            </a:extLst>
          </p:cNvPr>
          <p:cNvSpPr/>
          <p:nvPr/>
        </p:nvSpPr>
        <p:spPr>
          <a:xfrm>
            <a:off x="1102760" y="6000725"/>
            <a:ext cx="2024371" cy="843379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+ gebouwbeheer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2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redder 3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7" name="Rechthoek 96">
            <a:extLst>
              <a:ext uri="{FF2B5EF4-FFF2-40B4-BE49-F238E27FC236}">
                <a16:creationId xmlns:a16="http://schemas.microsoft.com/office/drawing/2014/main" id="{201914FE-BCE9-3B68-D420-A1BCA86A64EA}"/>
              </a:ext>
            </a:extLst>
          </p:cNvPr>
          <p:cNvSpPr/>
          <p:nvPr/>
        </p:nvSpPr>
        <p:spPr>
          <a:xfrm>
            <a:off x="1156776" y="10710583"/>
            <a:ext cx="2378904" cy="657085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maatschappelijk werker 7,8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mw. en woonassistente GAW 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‘De Sibbe’ 1 VTE</a:t>
            </a:r>
          </a:p>
        </p:txBody>
      </p:sp>
      <p:sp>
        <p:nvSpPr>
          <p:cNvPr id="98" name="Rechthoek 97">
            <a:extLst>
              <a:ext uri="{FF2B5EF4-FFF2-40B4-BE49-F238E27FC236}">
                <a16:creationId xmlns:a16="http://schemas.microsoft.com/office/drawing/2014/main" id="{7736DD04-CBE6-60AC-3FC6-343FDE908351}"/>
              </a:ext>
            </a:extLst>
          </p:cNvPr>
          <p:cNvSpPr/>
          <p:nvPr/>
        </p:nvSpPr>
        <p:spPr>
          <a:xfrm>
            <a:off x="1588242" y="11922805"/>
            <a:ext cx="1595505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1 VTE</a:t>
            </a:r>
          </a:p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4,5 VTE</a:t>
            </a:r>
            <a:endParaRPr lang="nl-BE" sz="1000" i="1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9" name="Rechthoek: afgeronde hoeken 98">
            <a:extLst>
              <a:ext uri="{FF2B5EF4-FFF2-40B4-BE49-F238E27FC236}">
                <a16:creationId xmlns:a16="http://schemas.microsoft.com/office/drawing/2014/main" id="{9DDCFD05-843D-2EE1-9BB1-53DE5665C81A}"/>
              </a:ext>
            </a:extLst>
          </p:cNvPr>
          <p:cNvSpPr/>
          <p:nvPr/>
        </p:nvSpPr>
        <p:spPr>
          <a:xfrm>
            <a:off x="1024658" y="1232927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Kinderopvang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(Detachering)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00" name="Rechthoek 99">
            <a:extLst>
              <a:ext uri="{FF2B5EF4-FFF2-40B4-BE49-F238E27FC236}">
                <a16:creationId xmlns:a16="http://schemas.microsoft.com/office/drawing/2014/main" id="{314BCE39-4C9A-3B1E-491C-15E506BD3F83}"/>
              </a:ext>
            </a:extLst>
          </p:cNvPr>
          <p:cNvSpPr/>
          <p:nvPr/>
        </p:nvSpPr>
        <p:spPr>
          <a:xfrm>
            <a:off x="1156777" y="12812674"/>
            <a:ext cx="1734148" cy="210346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i="1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</p:txBody>
      </p:sp>
      <p:pic>
        <p:nvPicPr>
          <p:cNvPr id="101" name="object 47">
            <a:extLst>
              <a:ext uri="{FF2B5EF4-FFF2-40B4-BE49-F238E27FC236}">
                <a16:creationId xmlns:a16="http://schemas.microsoft.com/office/drawing/2014/main" id="{8BFD24C1-A29D-95AC-C645-82C08168775F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5515" y="14310669"/>
            <a:ext cx="7489861" cy="506434"/>
          </a:xfrm>
          <a:prstGeom prst="rect">
            <a:avLst/>
          </a:prstGeom>
        </p:spPr>
      </p:pic>
      <p:sp>
        <p:nvSpPr>
          <p:cNvPr id="104" name="Rechthoek: afgeronde hoeken 103">
            <a:extLst>
              <a:ext uri="{FF2B5EF4-FFF2-40B4-BE49-F238E27FC236}">
                <a16:creationId xmlns:a16="http://schemas.microsoft.com/office/drawing/2014/main" id="{A3BFDAEB-24D5-E9CB-8D53-6D1EF1F89409}"/>
              </a:ext>
            </a:extLst>
          </p:cNvPr>
          <p:cNvSpPr/>
          <p:nvPr/>
        </p:nvSpPr>
        <p:spPr>
          <a:xfrm>
            <a:off x="5436046" y="2620825"/>
            <a:ext cx="745533" cy="293706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Beleid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05" name="Rechthoek: afgeronde hoeken 104">
            <a:extLst>
              <a:ext uri="{FF2B5EF4-FFF2-40B4-BE49-F238E27FC236}">
                <a16:creationId xmlns:a16="http://schemas.microsoft.com/office/drawing/2014/main" id="{C2C2B798-FA70-0877-D3C1-61F9645D6F44}"/>
              </a:ext>
            </a:extLst>
          </p:cNvPr>
          <p:cNvSpPr/>
          <p:nvPr/>
        </p:nvSpPr>
        <p:spPr>
          <a:xfrm>
            <a:off x="5437656" y="2972176"/>
            <a:ext cx="743923" cy="253027"/>
          </a:xfrm>
          <a:prstGeom prst="roundRect">
            <a:avLst/>
          </a:prstGeom>
          <a:solidFill>
            <a:srgbClr val="DE506D"/>
          </a:solidFill>
          <a:ln>
            <a:solidFill>
              <a:srgbClr val="DE506D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IDPBW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06" name="Rechthoek 105">
            <a:extLst>
              <a:ext uri="{FF2B5EF4-FFF2-40B4-BE49-F238E27FC236}">
                <a16:creationId xmlns:a16="http://schemas.microsoft.com/office/drawing/2014/main" id="{D7BE6CC8-7A5A-531E-2B33-2C50A359FA53}"/>
              </a:ext>
            </a:extLst>
          </p:cNvPr>
          <p:cNvSpPr/>
          <p:nvPr/>
        </p:nvSpPr>
        <p:spPr>
          <a:xfrm>
            <a:off x="6248793" y="2998726"/>
            <a:ext cx="1624024" cy="190563"/>
          </a:xfrm>
          <a:prstGeom prst="rect">
            <a:avLst/>
          </a:prstGeom>
          <a:solidFill>
            <a:srgbClr val="F8D8DF"/>
          </a:solidFill>
          <a:ln>
            <a:solidFill>
              <a:srgbClr val="DE506D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</p:txBody>
      </p:sp>
      <p:sp>
        <p:nvSpPr>
          <p:cNvPr id="107" name="Rechthoek 106">
            <a:extLst>
              <a:ext uri="{FF2B5EF4-FFF2-40B4-BE49-F238E27FC236}">
                <a16:creationId xmlns:a16="http://schemas.microsoft.com/office/drawing/2014/main" id="{29B034BE-4F39-1634-16C4-880D55312083}"/>
              </a:ext>
            </a:extLst>
          </p:cNvPr>
          <p:cNvSpPr/>
          <p:nvPr/>
        </p:nvSpPr>
        <p:spPr>
          <a:xfrm>
            <a:off x="6242221" y="2669595"/>
            <a:ext cx="1637167" cy="192550"/>
          </a:xfrm>
          <a:prstGeom prst="rect">
            <a:avLst/>
          </a:prstGeom>
          <a:solidFill>
            <a:srgbClr val="F8D8DF"/>
          </a:solidFill>
          <a:ln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0,84 VTE</a:t>
            </a:r>
          </a:p>
        </p:txBody>
      </p:sp>
      <p:sp>
        <p:nvSpPr>
          <p:cNvPr id="109" name="Rechthoek: afgeronde hoeken 108">
            <a:extLst>
              <a:ext uri="{FF2B5EF4-FFF2-40B4-BE49-F238E27FC236}">
                <a16:creationId xmlns:a16="http://schemas.microsoft.com/office/drawing/2014/main" id="{8AF3638C-B15B-9F20-8655-90075DA46168}"/>
              </a:ext>
            </a:extLst>
          </p:cNvPr>
          <p:cNvSpPr/>
          <p:nvPr/>
        </p:nvSpPr>
        <p:spPr>
          <a:xfrm>
            <a:off x="6280440" y="4212665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Burgerzaken en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onthaal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0" name="Rechthoek: afgeronde hoeken 109">
            <a:extLst>
              <a:ext uri="{FF2B5EF4-FFF2-40B4-BE49-F238E27FC236}">
                <a16:creationId xmlns:a16="http://schemas.microsoft.com/office/drawing/2014/main" id="{C4B182C5-49D7-B7A8-EB47-FCB7889FCEAC}"/>
              </a:ext>
            </a:extLst>
          </p:cNvPr>
          <p:cNvSpPr/>
          <p:nvPr/>
        </p:nvSpPr>
        <p:spPr>
          <a:xfrm>
            <a:off x="6280440" y="524628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Veiligheid en 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dierenwelzijn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1" name="Rechthoek: afgeronde hoeken 110">
            <a:extLst>
              <a:ext uri="{FF2B5EF4-FFF2-40B4-BE49-F238E27FC236}">
                <a16:creationId xmlns:a16="http://schemas.microsoft.com/office/drawing/2014/main" id="{E32CB9A0-C778-ED0B-BFDA-E06D4916C8C6}"/>
              </a:ext>
            </a:extLst>
          </p:cNvPr>
          <p:cNvSpPr/>
          <p:nvPr/>
        </p:nvSpPr>
        <p:spPr>
          <a:xfrm>
            <a:off x="6296284" y="6477001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Secretariaat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2" name="Rechthoek: afgeronde hoeken 111">
            <a:extLst>
              <a:ext uri="{FF2B5EF4-FFF2-40B4-BE49-F238E27FC236}">
                <a16:creationId xmlns:a16="http://schemas.microsoft.com/office/drawing/2014/main" id="{DDA9786D-2CF5-11C8-7B03-93E1B4755BB3}"/>
              </a:ext>
            </a:extLst>
          </p:cNvPr>
          <p:cNvSpPr/>
          <p:nvPr/>
        </p:nvSpPr>
        <p:spPr>
          <a:xfrm>
            <a:off x="6318458" y="7343913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Communicatie en participatie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3" name="Rechthoek: afgeronde hoeken 112">
            <a:extLst>
              <a:ext uri="{FF2B5EF4-FFF2-40B4-BE49-F238E27FC236}">
                <a16:creationId xmlns:a16="http://schemas.microsoft.com/office/drawing/2014/main" id="{E74863CE-666A-F508-DF19-1BC20AFACC84}"/>
              </a:ext>
            </a:extLst>
          </p:cNvPr>
          <p:cNvSpPr/>
          <p:nvPr/>
        </p:nvSpPr>
        <p:spPr>
          <a:xfrm>
            <a:off x="6296284" y="8210461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ICT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4" name="Rechthoek: afgeronde hoeken 113">
            <a:extLst>
              <a:ext uri="{FF2B5EF4-FFF2-40B4-BE49-F238E27FC236}">
                <a16:creationId xmlns:a16="http://schemas.microsoft.com/office/drawing/2014/main" id="{6C7AB6AA-1552-1F0A-1901-BC8EDD2DCEFC}"/>
              </a:ext>
            </a:extLst>
          </p:cNvPr>
          <p:cNvSpPr/>
          <p:nvPr/>
        </p:nvSpPr>
        <p:spPr>
          <a:xfrm>
            <a:off x="6296284" y="9019479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Onderhoud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15" name="Rechthoek 114">
            <a:extLst>
              <a:ext uri="{FF2B5EF4-FFF2-40B4-BE49-F238E27FC236}">
                <a16:creationId xmlns:a16="http://schemas.microsoft.com/office/drawing/2014/main" id="{95BD8EA9-3DCB-CED9-97AA-5BB60C3C3EEE}"/>
              </a:ext>
            </a:extLst>
          </p:cNvPr>
          <p:cNvSpPr/>
          <p:nvPr/>
        </p:nvSpPr>
        <p:spPr>
          <a:xfrm>
            <a:off x="6459068" y="4680338"/>
            <a:ext cx="1734148" cy="503057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7,22 VTE</a:t>
            </a:r>
          </a:p>
        </p:txBody>
      </p:sp>
      <p:sp>
        <p:nvSpPr>
          <p:cNvPr id="116" name="Rechthoek 115">
            <a:extLst>
              <a:ext uri="{FF2B5EF4-FFF2-40B4-BE49-F238E27FC236}">
                <a16:creationId xmlns:a16="http://schemas.microsoft.com/office/drawing/2014/main" id="{58E387A8-10C4-818F-13A9-6092692042E8}"/>
              </a:ext>
            </a:extLst>
          </p:cNvPr>
          <p:cNvSpPr/>
          <p:nvPr/>
        </p:nvSpPr>
        <p:spPr>
          <a:xfrm>
            <a:off x="6459290" y="5717737"/>
            <a:ext cx="1734148" cy="694768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AGM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IDPBW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1,5 VTE</a:t>
            </a:r>
          </a:p>
        </p:txBody>
      </p:sp>
      <p:sp>
        <p:nvSpPr>
          <p:cNvPr id="117" name="Rechthoek 116">
            <a:extLst>
              <a:ext uri="{FF2B5EF4-FFF2-40B4-BE49-F238E27FC236}">
                <a16:creationId xmlns:a16="http://schemas.microsoft.com/office/drawing/2014/main" id="{2B8AC2FB-7A58-4405-1255-7AF6C8452A81}"/>
              </a:ext>
            </a:extLst>
          </p:cNvPr>
          <p:cNvSpPr/>
          <p:nvPr/>
        </p:nvSpPr>
        <p:spPr>
          <a:xfrm>
            <a:off x="6461654" y="6946095"/>
            <a:ext cx="1731562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0,8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1,42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8" name="Rechthoek 117">
            <a:extLst>
              <a:ext uri="{FF2B5EF4-FFF2-40B4-BE49-F238E27FC236}">
                <a16:creationId xmlns:a16="http://schemas.microsoft.com/office/drawing/2014/main" id="{02629B25-BA7D-F496-518A-816BE68C5FCF}"/>
              </a:ext>
            </a:extLst>
          </p:cNvPr>
          <p:cNvSpPr/>
          <p:nvPr/>
        </p:nvSpPr>
        <p:spPr>
          <a:xfrm>
            <a:off x="6461654" y="7812825"/>
            <a:ext cx="1731562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1,9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9" name="Rechthoek 118">
            <a:extLst>
              <a:ext uri="{FF2B5EF4-FFF2-40B4-BE49-F238E27FC236}">
                <a16:creationId xmlns:a16="http://schemas.microsoft.com/office/drawing/2014/main" id="{B3AD99E9-2572-9F91-64FC-939B9D9846A6}"/>
              </a:ext>
            </a:extLst>
          </p:cNvPr>
          <p:cNvSpPr/>
          <p:nvPr/>
        </p:nvSpPr>
        <p:spPr>
          <a:xfrm>
            <a:off x="6466956" y="8679373"/>
            <a:ext cx="1731562" cy="277454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TARL X 1VTE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1,8 VTE</a:t>
            </a:r>
          </a:p>
        </p:txBody>
      </p:sp>
      <p:sp>
        <p:nvSpPr>
          <p:cNvPr id="120" name="Rechthoek 119">
            <a:extLst>
              <a:ext uri="{FF2B5EF4-FFF2-40B4-BE49-F238E27FC236}">
                <a16:creationId xmlns:a16="http://schemas.microsoft.com/office/drawing/2014/main" id="{1E4E8383-04D4-1193-64F3-E27A819E03EF}"/>
              </a:ext>
            </a:extLst>
          </p:cNvPr>
          <p:cNvSpPr/>
          <p:nvPr/>
        </p:nvSpPr>
        <p:spPr>
          <a:xfrm>
            <a:off x="6466956" y="9489691"/>
            <a:ext cx="1731562" cy="333322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0,7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 9,85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2" name="Rechthoek 121">
            <a:extLst>
              <a:ext uri="{FF2B5EF4-FFF2-40B4-BE49-F238E27FC236}">
                <a16:creationId xmlns:a16="http://schemas.microsoft.com/office/drawing/2014/main" id="{7C204786-5781-743D-61A8-14AE77F56026}"/>
              </a:ext>
            </a:extLst>
          </p:cNvPr>
          <p:cNvSpPr/>
          <p:nvPr/>
        </p:nvSpPr>
        <p:spPr>
          <a:xfrm>
            <a:off x="8683143" y="2951839"/>
            <a:ext cx="1624024" cy="546728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3 VTE</a:t>
            </a:r>
          </a:p>
          <a:p>
            <a:r>
              <a:rPr lang="nl-NL" sz="10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0,9 VTE</a:t>
            </a:r>
          </a:p>
        </p:txBody>
      </p:sp>
      <p:sp>
        <p:nvSpPr>
          <p:cNvPr id="123" name="Rechthoek: afgeronde hoeken 122">
            <a:extLst>
              <a:ext uri="{FF2B5EF4-FFF2-40B4-BE49-F238E27FC236}">
                <a16:creationId xmlns:a16="http://schemas.microsoft.com/office/drawing/2014/main" id="{79E91711-96E9-166A-293E-19585ACD8161}"/>
              </a:ext>
            </a:extLst>
          </p:cNvPr>
          <p:cNvSpPr/>
          <p:nvPr/>
        </p:nvSpPr>
        <p:spPr>
          <a:xfrm>
            <a:off x="8668065" y="2600528"/>
            <a:ext cx="890793" cy="293706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Financiën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24" name="Rechthoek: afgeronde hoeken 123">
            <a:extLst>
              <a:ext uri="{FF2B5EF4-FFF2-40B4-BE49-F238E27FC236}">
                <a16:creationId xmlns:a16="http://schemas.microsoft.com/office/drawing/2014/main" id="{A6EAE3B9-098E-43D5-8671-A84A23CC776E}"/>
              </a:ext>
            </a:extLst>
          </p:cNvPr>
          <p:cNvSpPr/>
          <p:nvPr/>
        </p:nvSpPr>
        <p:spPr>
          <a:xfrm>
            <a:off x="3423695" y="4226426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Klimaat, natuur </a:t>
            </a:r>
            <a:r>
              <a:rPr lang="nl-NL" sz="1200" dirty="0">
                <a:solidFill>
                  <a:srgbClr val="DE506D"/>
                </a:solidFill>
                <a:latin typeface="Platform Regular" panose="020B0504030202020204" pitchFamily="34" charset="0"/>
              </a:rPr>
              <a:t>en groen</a:t>
            </a:r>
            <a:endParaRPr lang="nl-BE" sz="1200" dirty="0">
              <a:solidFill>
                <a:srgbClr val="DE506D"/>
              </a:solidFill>
              <a:latin typeface="Platform Regular" panose="020B0504030202020204" pitchFamily="34" charset="0"/>
            </a:endParaRPr>
          </a:p>
        </p:txBody>
      </p:sp>
      <p:sp>
        <p:nvSpPr>
          <p:cNvPr id="125" name="Rechthoek: afgeronde hoeken 124">
            <a:extLst>
              <a:ext uri="{FF2B5EF4-FFF2-40B4-BE49-F238E27FC236}">
                <a16:creationId xmlns:a16="http://schemas.microsoft.com/office/drawing/2014/main" id="{90256C95-4B21-50CE-839E-50FE901D836C}"/>
              </a:ext>
            </a:extLst>
          </p:cNvPr>
          <p:cNvSpPr/>
          <p:nvPr/>
        </p:nvSpPr>
        <p:spPr>
          <a:xfrm>
            <a:off x="3423695" y="5146476"/>
            <a:ext cx="1212374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Mobiliteit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26" name="Rechthoek 125">
            <a:extLst>
              <a:ext uri="{FF2B5EF4-FFF2-40B4-BE49-F238E27FC236}">
                <a16:creationId xmlns:a16="http://schemas.microsoft.com/office/drawing/2014/main" id="{A8572C0B-3AB5-C4A7-6582-CDD959CD5344}"/>
              </a:ext>
            </a:extLst>
          </p:cNvPr>
          <p:cNvSpPr/>
          <p:nvPr/>
        </p:nvSpPr>
        <p:spPr>
          <a:xfrm>
            <a:off x="3625907" y="4716637"/>
            <a:ext cx="1765473" cy="340308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 VTE</a:t>
            </a:r>
          </a:p>
          <a:p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Groen 1 VTE</a:t>
            </a:r>
            <a:endParaRPr lang="nl-BE" sz="1000" dirty="0">
              <a:solidFill>
                <a:srgbClr val="DE506D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7" name="Rechthoek 126">
            <a:extLst>
              <a:ext uri="{FF2B5EF4-FFF2-40B4-BE49-F238E27FC236}">
                <a16:creationId xmlns:a16="http://schemas.microsoft.com/office/drawing/2014/main" id="{86A86AA0-4CF0-2A66-BBF7-56B1BD05E7B4}"/>
              </a:ext>
            </a:extLst>
          </p:cNvPr>
          <p:cNvSpPr/>
          <p:nvPr/>
        </p:nvSpPr>
        <p:spPr>
          <a:xfrm>
            <a:off x="3625907" y="5643442"/>
            <a:ext cx="1765473" cy="464343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0,9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1,2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0,9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8" name="Rechthoek: afgeronde hoeken 127">
            <a:extLst>
              <a:ext uri="{FF2B5EF4-FFF2-40B4-BE49-F238E27FC236}">
                <a16:creationId xmlns:a16="http://schemas.microsoft.com/office/drawing/2014/main" id="{756B3470-BF87-6784-98DE-6D5485F5D91F}"/>
              </a:ext>
            </a:extLst>
          </p:cNvPr>
          <p:cNvSpPr/>
          <p:nvPr/>
        </p:nvSpPr>
        <p:spPr>
          <a:xfrm>
            <a:off x="3423695" y="6187178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Omgeving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29" name="Rechthoek 128">
            <a:extLst>
              <a:ext uri="{FF2B5EF4-FFF2-40B4-BE49-F238E27FC236}">
                <a16:creationId xmlns:a16="http://schemas.microsoft.com/office/drawing/2014/main" id="{77B535A1-9DB9-CF58-30D8-990B27828AFB}"/>
              </a:ext>
            </a:extLst>
          </p:cNvPr>
          <p:cNvSpPr/>
          <p:nvPr/>
        </p:nvSpPr>
        <p:spPr>
          <a:xfrm>
            <a:off x="3625906" y="6591777"/>
            <a:ext cx="2275022" cy="1153622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OM-HH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ruimtelijke ordening + OM 1 VTE</a:t>
            </a:r>
          </a:p>
          <a:p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expert milieu + HH 1 VTE 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Wonen 1 VTE (intergemeentelijke </a:t>
            </a:r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smw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.)</a:t>
            </a:r>
            <a:b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tl adm. medewerker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3,04 VTE </a:t>
            </a:r>
            <a:r>
              <a:rPr lang="nl-NL" sz="1000" dirty="0">
                <a:solidFill>
                  <a:srgbClr val="DE506D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+ 1 VTE</a:t>
            </a:r>
          </a:p>
        </p:txBody>
      </p:sp>
      <p:sp>
        <p:nvSpPr>
          <p:cNvPr id="134" name="Rechthoek: afgeronde hoeken 133">
            <a:extLst>
              <a:ext uri="{FF2B5EF4-FFF2-40B4-BE49-F238E27FC236}">
                <a16:creationId xmlns:a16="http://schemas.microsoft.com/office/drawing/2014/main" id="{CB512350-E4D2-18F5-4D39-AF62C615596B}"/>
              </a:ext>
            </a:extLst>
          </p:cNvPr>
          <p:cNvSpPr/>
          <p:nvPr/>
        </p:nvSpPr>
        <p:spPr>
          <a:xfrm>
            <a:off x="3423695" y="7753509"/>
            <a:ext cx="1212374" cy="404598"/>
          </a:xfrm>
          <a:prstGeom prst="roundRect">
            <a:avLst/>
          </a:prstGeom>
          <a:solidFill>
            <a:srgbClr val="DE506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Technische zaken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5" name="Rechthoek 134">
            <a:extLst>
              <a:ext uri="{FF2B5EF4-FFF2-40B4-BE49-F238E27FC236}">
                <a16:creationId xmlns:a16="http://schemas.microsoft.com/office/drawing/2014/main" id="{FF5AAA62-3B8B-C8A7-0118-7CDEBEFCEC6E}"/>
              </a:ext>
            </a:extLst>
          </p:cNvPr>
          <p:cNvSpPr/>
          <p:nvPr/>
        </p:nvSpPr>
        <p:spPr>
          <a:xfrm>
            <a:off x="3602383" y="8232581"/>
            <a:ext cx="1734148" cy="143315"/>
          </a:xfrm>
          <a:prstGeom prst="rect">
            <a:avLst/>
          </a:prstGeom>
          <a:solidFill>
            <a:srgbClr val="F8D8D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</p:txBody>
      </p:sp>
      <p:sp>
        <p:nvSpPr>
          <p:cNvPr id="136" name="Rechthoek: afgeronde hoeken 135">
            <a:extLst>
              <a:ext uri="{FF2B5EF4-FFF2-40B4-BE49-F238E27FC236}">
                <a16:creationId xmlns:a16="http://schemas.microsoft.com/office/drawing/2014/main" id="{60801E1F-96A6-1459-BF2E-B22A32B2F5D0}"/>
              </a:ext>
            </a:extLst>
          </p:cNvPr>
          <p:cNvSpPr/>
          <p:nvPr/>
        </p:nvSpPr>
        <p:spPr>
          <a:xfrm>
            <a:off x="3585124" y="8458109"/>
            <a:ext cx="1549597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Uitbestede werken/Gebouwen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7" name="Rechthoek 136">
            <a:extLst>
              <a:ext uri="{FF2B5EF4-FFF2-40B4-BE49-F238E27FC236}">
                <a16:creationId xmlns:a16="http://schemas.microsoft.com/office/drawing/2014/main" id="{85EEE999-9E07-EAC7-3BD7-2C0EE58E7D12}"/>
              </a:ext>
            </a:extLst>
          </p:cNvPr>
          <p:cNvSpPr/>
          <p:nvPr/>
        </p:nvSpPr>
        <p:spPr>
          <a:xfrm>
            <a:off x="3788022" y="8944920"/>
            <a:ext cx="1765473" cy="303204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1,9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8" name="Rechthoek: afgeronde hoeken 137">
            <a:extLst>
              <a:ext uri="{FF2B5EF4-FFF2-40B4-BE49-F238E27FC236}">
                <a16:creationId xmlns:a16="http://schemas.microsoft.com/office/drawing/2014/main" id="{38002636-4D05-3A65-7D32-42B0908CF0D7}"/>
              </a:ext>
            </a:extLst>
          </p:cNvPr>
          <p:cNvSpPr/>
          <p:nvPr/>
        </p:nvSpPr>
        <p:spPr>
          <a:xfrm>
            <a:off x="3602383" y="9334906"/>
            <a:ext cx="1549597" cy="404598"/>
          </a:xfrm>
          <a:prstGeom prst="roundRect">
            <a:avLst/>
          </a:prstGeom>
          <a:solidFill>
            <a:srgbClr val="2B83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Werken in </a:t>
            </a:r>
          </a:p>
          <a:p>
            <a:pPr algn="ctr"/>
            <a:r>
              <a:rPr lang="nl-NL" sz="1200" dirty="0">
                <a:latin typeface="Platform Regular" panose="020B0504030202020204" pitchFamily="34" charset="0"/>
              </a:rPr>
              <a:t>eigen beheer</a:t>
            </a:r>
            <a:endParaRPr lang="nl-BE" sz="1200" dirty="0">
              <a:latin typeface="Platform Regular" panose="020B0504030202020204" pitchFamily="34" charset="0"/>
            </a:endParaRPr>
          </a:p>
        </p:txBody>
      </p:sp>
      <p:sp>
        <p:nvSpPr>
          <p:cNvPr id="139" name="Rechthoek 138">
            <a:extLst>
              <a:ext uri="{FF2B5EF4-FFF2-40B4-BE49-F238E27FC236}">
                <a16:creationId xmlns:a16="http://schemas.microsoft.com/office/drawing/2014/main" id="{D61F5E87-85A3-53AD-5480-E02075099FD6}"/>
              </a:ext>
            </a:extLst>
          </p:cNvPr>
          <p:cNvSpPr/>
          <p:nvPr/>
        </p:nvSpPr>
        <p:spPr>
          <a:xfrm>
            <a:off x="3788022" y="9826286"/>
            <a:ext cx="1765473" cy="521176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teamleider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1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0" name="Rechthoek: afgeronde hoeken 139">
            <a:extLst>
              <a:ext uri="{FF2B5EF4-FFF2-40B4-BE49-F238E27FC236}">
                <a16:creationId xmlns:a16="http://schemas.microsoft.com/office/drawing/2014/main" id="{E857FB4D-2323-1F9A-777C-49BB58022792}"/>
              </a:ext>
            </a:extLst>
          </p:cNvPr>
          <p:cNvSpPr/>
          <p:nvPr/>
        </p:nvSpPr>
        <p:spPr>
          <a:xfrm>
            <a:off x="4191315" y="10435655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Logistiek en signalisatie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1" name="Rechthoek: afgeronde hoeken 140">
            <a:extLst>
              <a:ext uri="{FF2B5EF4-FFF2-40B4-BE49-F238E27FC236}">
                <a16:creationId xmlns:a16="http://schemas.microsoft.com/office/drawing/2014/main" id="{8BFF9727-082F-462E-E940-1F25FC984453}"/>
              </a:ext>
            </a:extLst>
          </p:cNvPr>
          <p:cNvSpPr/>
          <p:nvPr/>
        </p:nvSpPr>
        <p:spPr>
          <a:xfrm>
            <a:off x="4191315" y="10924008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Openbare  werken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2" name="Rechthoek: afgeronde hoeken 141">
            <a:extLst>
              <a:ext uri="{FF2B5EF4-FFF2-40B4-BE49-F238E27FC236}">
                <a16:creationId xmlns:a16="http://schemas.microsoft.com/office/drawing/2014/main" id="{A67E69BE-783C-4D5B-9659-CDEBC4A7C4F4}"/>
              </a:ext>
            </a:extLst>
          </p:cNvPr>
          <p:cNvSpPr/>
          <p:nvPr/>
        </p:nvSpPr>
        <p:spPr>
          <a:xfrm>
            <a:off x="4193714" y="11413116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Groen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3" name="Rechthoek: afgeronde hoeken 142">
            <a:extLst>
              <a:ext uri="{FF2B5EF4-FFF2-40B4-BE49-F238E27FC236}">
                <a16:creationId xmlns:a16="http://schemas.microsoft.com/office/drawing/2014/main" id="{19533764-8B7F-718A-CF24-2152D71FF4C6}"/>
              </a:ext>
            </a:extLst>
          </p:cNvPr>
          <p:cNvSpPr/>
          <p:nvPr/>
        </p:nvSpPr>
        <p:spPr>
          <a:xfrm>
            <a:off x="4191315" y="11931710"/>
            <a:ext cx="1212374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Begraafplaatsen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4" name="Rechthoek: afgeronde hoeken 143">
            <a:extLst>
              <a:ext uri="{FF2B5EF4-FFF2-40B4-BE49-F238E27FC236}">
                <a16:creationId xmlns:a16="http://schemas.microsoft.com/office/drawing/2014/main" id="{4688FD24-C618-5DC5-EB37-2E18304B2F6B}"/>
              </a:ext>
            </a:extLst>
          </p:cNvPr>
          <p:cNvSpPr/>
          <p:nvPr/>
        </p:nvSpPr>
        <p:spPr>
          <a:xfrm>
            <a:off x="4191315" y="12441205"/>
            <a:ext cx="1246341" cy="404598"/>
          </a:xfrm>
          <a:prstGeom prst="roundRect">
            <a:avLst/>
          </a:prstGeom>
          <a:solidFill>
            <a:srgbClr val="32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Platform Regular" panose="020B0504030202020204" pitchFamily="34" charset="0"/>
              </a:rPr>
              <a:t>Gebouwen</a:t>
            </a:r>
            <a:endParaRPr lang="nl-BE" sz="1100" dirty="0">
              <a:latin typeface="Platform Regular" panose="020B0504030202020204" pitchFamily="34" charset="0"/>
            </a:endParaRPr>
          </a:p>
        </p:txBody>
      </p:sp>
      <p:sp>
        <p:nvSpPr>
          <p:cNvPr id="145" name="Rechthoek 144">
            <a:extLst>
              <a:ext uri="{FF2B5EF4-FFF2-40B4-BE49-F238E27FC236}">
                <a16:creationId xmlns:a16="http://schemas.microsoft.com/office/drawing/2014/main" id="{3FA05CBD-3C05-8851-164B-41EB7B68A6D8}"/>
              </a:ext>
            </a:extLst>
          </p:cNvPr>
          <p:cNvSpPr/>
          <p:nvPr/>
        </p:nvSpPr>
        <p:spPr>
          <a:xfrm>
            <a:off x="5499662" y="11966956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2,8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6" name="Rechthoek 145">
            <a:extLst>
              <a:ext uri="{FF2B5EF4-FFF2-40B4-BE49-F238E27FC236}">
                <a16:creationId xmlns:a16="http://schemas.microsoft.com/office/drawing/2014/main" id="{6F58514B-12AE-367B-0DC3-B38656864B58}"/>
              </a:ext>
            </a:extLst>
          </p:cNvPr>
          <p:cNvSpPr/>
          <p:nvPr/>
        </p:nvSpPr>
        <p:spPr>
          <a:xfrm>
            <a:off x="5499663" y="10970986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 2,5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7" name="Rechthoek 146">
            <a:extLst>
              <a:ext uri="{FF2B5EF4-FFF2-40B4-BE49-F238E27FC236}">
                <a16:creationId xmlns:a16="http://schemas.microsoft.com/office/drawing/2014/main" id="{0CF5232E-6D15-5421-9809-D8287B1FFEE6}"/>
              </a:ext>
            </a:extLst>
          </p:cNvPr>
          <p:cNvSpPr/>
          <p:nvPr/>
        </p:nvSpPr>
        <p:spPr>
          <a:xfrm>
            <a:off x="5499663" y="11475372"/>
            <a:ext cx="1906719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7,17 VTE 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8" name="Rechthoek 147">
            <a:extLst>
              <a:ext uri="{FF2B5EF4-FFF2-40B4-BE49-F238E27FC236}">
                <a16:creationId xmlns:a16="http://schemas.microsoft.com/office/drawing/2014/main" id="{A25FA6A3-DD79-846D-FC29-0972E4C15865}"/>
              </a:ext>
            </a:extLst>
          </p:cNvPr>
          <p:cNvSpPr/>
          <p:nvPr/>
        </p:nvSpPr>
        <p:spPr>
          <a:xfrm>
            <a:off x="5496396" y="10507777"/>
            <a:ext cx="1909986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0,8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3,5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9" name="Rechthoek 148">
            <a:extLst>
              <a:ext uri="{FF2B5EF4-FFF2-40B4-BE49-F238E27FC236}">
                <a16:creationId xmlns:a16="http://schemas.microsoft.com/office/drawing/2014/main" id="{F6C2A25E-DBBA-75AE-C015-1D80AD48CF3A}"/>
              </a:ext>
            </a:extLst>
          </p:cNvPr>
          <p:cNvSpPr/>
          <p:nvPr/>
        </p:nvSpPr>
        <p:spPr>
          <a:xfrm>
            <a:off x="5496396" y="12487970"/>
            <a:ext cx="1909986" cy="299888"/>
          </a:xfrm>
          <a:prstGeom prst="rect">
            <a:avLst/>
          </a:prstGeom>
          <a:solidFill>
            <a:srgbClr val="97B8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ploegbaas 1 VTE</a:t>
            </a:r>
          </a:p>
          <a:p>
            <a:r>
              <a:rPr lang="nl-NL" sz="1000" dirty="0" err="1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tech</a:t>
            </a:r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assistent 2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50" name="Graphic 149" descr="Pijlen in visgraatmotief silhouet">
            <a:extLst>
              <a:ext uri="{FF2B5EF4-FFF2-40B4-BE49-F238E27FC236}">
                <a16:creationId xmlns:a16="http://schemas.microsoft.com/office/drawing/2014/main" id="{468B6B6E-2A57-86C7-337F-4C76DF6A2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3830585" y="3389884"/>
            <a:ext cx="197119" cy="197119"/>
          </a:xfrm>
          <a:prstGeom prst="rect">
            <a:avLst/>
          </a:prstGeom>
        </p:spPr>
      </p:pic>
      <p:pic>
        <p:nvPicPr>
          <p:cNvPr id="151" name="Graphic 150" descr="Pijlen in visgraatmotief silhouet">
            <a:extLst>
              <a:ext uri="{FF2B5EF4-FFF2-40B4-BE49-F238E27FC236}">
                <a16:creationId xmlns:a16="http://schemas.microsoft.com/office/drawing/2014/main" id="{45024A78-0698-9859-C517-9E6655554A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8103826" y="3546492"/>
            <a:ext cx="197119" cy="197119"/>
          </a:xfrm>
          <a:prstGeom prst="rect">
            <a:avLst/>
          </a:prstGeom>
        </p:spPr>
      </p:pic>
      <p:pic>
        <p:nvPicPr>
          <p:cNvPr id="152" name="Graphic 151" descr="Pijlen in visgraatmotief silhouet">
            <a:extLst>
              <a:ext uri="{FF2B5EF4-FFF2-40B4-BE49-F238E27FC236}">
                <a16:creationId xmlns:a16="http://schemas.microsoft.com/office/drawing/2014/main" id="{B7886CBB-AA63-DD09-9474-30BF13B5C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6420262" y="3377150"/>
            <a:ext cx="197119" cy="197119"/>
          </a:xfrm>
          <a:prstGeom prst="rect">
            <a:avLst/>
          </a:prstGeom>
        </p:spPr>
      </p:pic>
      <p:cxnSp>
        <p:nvCxnSpPr>
          <p:cNvPr id="154" name="Rechte verbindingslijn 153">
            <a:extLst>
              <a:ext uri="{FF2B5EF4-FFF2-40B4-BE49-F238E27FC236}">
                <a16:creationId xmlns:a16="http://schemas.microsoft.com/office/drawing/2014/main" id="{C1462299-1A49-D7CF-BAAB-B471C22B7947}"/>
              </a:ext>
            </a:extLst>
          </p:cNvPr>
          <p:cNvCxnSpPr>
            <a:cxnSpLocks/>
          </p:cNvCxnSpPr>
          <p:nvPr/>
        </p:nvCxnSpPr>
        <p:spPr>
          <a:xfrm>
            <a:off x="802640" y="4131614"/>
            <a:ext cx="0" cy="8401762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6" name="Rechte verbindingslijn 155">
            <a:extLst>
              <a:ext uri="{FF2B5EF4-FFF2-40B4-BE49-F238E27FC236}">
                <a16:creationId xmlns:a16="http://schemas.microsoft.com/office/drawing/2014/main" id="{C51DC226-76CD-A4BF-A4D7-E916A8B8DD8D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804672" y="4317185"/>
            <a:ext cx="31021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8" name="Rechte verbindingslijn 157">
            <a:extLst>
              <a:ext uri="{FF2B5EF4-FFF2-40B4-BE49-F238E27FC236}">
                <a16:creationId xmlns:a16="http://schemas.microsoft.com/office/drawing/2014/main" id="{2D3DF090-88C8-CAA8-040D-D4C9D6696835}"/>
              </a:ext>
            </a:extLst>
          </p:cNvPr>
          <p:cNvCxnSpPr>
            <a:cxnSpLocks/>
            <a:endCxn id="64" idx="1"/>
          </p:cNvCxnSpPr>
          <p:nvPr/>
        </p:nvCxnSpPr>
        <p:spPr>
          <a:xfrm>
            <a:off x="802640" y="4854646"/>
            <a:ext cx="168851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0" name="Rechte verbindingslijn 159">
            <a:extLst>
              <a:ext uri="{FF2B5EF4-FFF2-40B4-BE49-F238E27FC236}">
                <a16:creationId xmlns:a16="http://schemas.microsoft.com/office/drawing/2014/main" id="{DB4A1CE0-5398-5CD9-A941-2033FE19B451}"/>
              </a:ext>
            </a:extLst>
          </p:cNvPr>
          <p:cNvCxnSpPr>
            <a:cxnSpLocks/>
            <a:endCxn id="85" idx="1"/>
          </p:cNvCxnSpPr>
          <p:nvPr/>
        </p:nvCxnSpPr>
        <p:spPr>
          <a:xfrm>
            <a:off x="823932" y="5770407"/>
            <a:ext cx="158123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1" name="Rechte verbindingslijn 160">
            <a:extLst>
              <a:ext uri="{FF2B5EF4-FFF2-40B4-BE49-F238E27FC236}">
                <a16:creationId xmlns:a16="http://schemas.microsoft.com/office/drawing/2014/main" id="{35B56FEE-6F9A-1AC5-96D7-70F4A7387634}"/>
              </a:ext>
            </a:extLst>
          </p:cNvPr>
          <p:cNvCxnSpPr>
            <a:cxnSpLocks/>
            <a:endCxn id="86" idx="1"/>
          </p:cNvCxnSpPr>
          <p:nvPr/>
        </p:nvCxnSpPr>
        <p:spPr>
          <a:xfrm>
            <a:off x="802248" y="7114512"/>
            <a:ext cx="214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2" name="Rechte verbindingslijn 161">
            <a:extLst>
              <a:ext uri="{FF2B5EF4-FFF2-40B4-BE49-F238E27FC236}">
                <a16:creationId xmlns:a16="http://schemas.microsoft.com/office/drawing/2014/main" id="{F55B67D5-8666-4C35-D281-1D8A9C328AA7}"/>
              </a:ext>
            </a:extLst>
          </p:cNvPr>
          <p:cNvCxnSpPr>
            <a:cxnSpLocks/>
            <a:endCxn id="87" idx="1"/>
          </p:cNvCxnSpPr>
          <p:nvPr/>
        </p:nvCxnSpPr>
        <p:spPr>
          <a:xfrm>
            <a:off x="813264" y="8579378"/>
            <a:ext cx="215244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3" name="Rechte verbindingslijn 162">
            <a:extLst>
              <a:ext uri="{FF2B5EF4-FFF2-40B4-BE49-F238E27FC236}">
                <a16:creationId xmlns:a16="http://schemas.microsoft.com/office/drawing/2014/main" id="{B0209F2D-089A-095B-D451-5F2E851243C9}"/>
              </a:ext>
            </a:extLst>
          </p:cNvPr>
          <p:cNvCxnSpPr>
            <a:cxnSpLocks/>
            <a:endCxn id="90" idx="1"/>
          </p:cNvCxnSpPr>
          <p:nvPr/>
        </p:nvCxnSpPr>
        <p:spPr>
          <a:xfrm>
            <a:off x="820825" y="10429748"/>
            <a:ext cx="2020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4" name="Rechte verbindingslijn 163">
            <a:extLst>
              <a:ext uri="{FF2B5EF4-FFF2-40B4-BE49-F238E27FC236}">
                <a16:creationId xmlns:a16="http://schemas.microsoft.com/office/drawing/2014/main" id="{81C9B5A6-02AA-84C0-C7C2-B3F122CE943E}"/>
              </a:ext>
            </a:extLst>
          </p:cNvPr>
          <p:cNvCxnSpPr>
            <a:cxnSpLocks/>
            <a:endCxn id="99" idx="1"/>
          </p:cNvCxnSpPr>
          <p:nvPr/>
        </p:nvCxnSpPr>
        <p:spPr>
          <a:xfrm>
            <a:off x="813264" y="12531578"/>
            <a:ext cx="211394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2" name="Rechte verbindingslijn 181">
            <a:extLst>
              <a:ext uri="{FF2B5EF4-FFF2-40B4-BE49-F238E27FC236}">
                <a16:creationId xmlns:a16="http://schemas.microsoft.com/office/drawing/2014/main" id="{4D9A23B6-7FAC-870D-EEC6-46604F23B0EE}"/>
              </a:ext>
            </a:extLst>
          </p:cNvPr>
          <p:cNvCxnSpPr>
            <a:cxnSpLocks/>
          </p:cNvCxnSpPr>
          <p:nvPr/>
        </p:nvCxnSpPr>
        <p:spPr>
          <a:xfrm>
            <a:off x="3312160" y="4131614"/>
            <a:ext cx="0" cy="5210104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4" name="Rechte verbindingslijn 183">
            <a:extLst>
              <a:ext uri="{FF2B5EF4-FFF2-40B4-BE49-F238E27FC236}">
                <a16:creationId xmlns:a16="http://schemas.microsoft.com/office/drawing/2014/main" id="{73483E73-5971-B724-EE1A-4EE8A40EA939}"/>
              </a:ext>
            </a:extLst>
          </p:cNvPr>
          <p:cNvCxnSpPr>
            <a:cxnSpLocks/>
            <a:endCxn id="124" idx="1"/>
          </p:cNvCxnSpPr>
          <p:nvPr/>
        </p:nvCxnSpPr>
        <p:spPr>
          <a:xfrm>
            <a:off x="3314700" y="4428725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7" name="Rechte verbindingslijn 186">
            <a:extLst>
              <a:ext uri="{FF2B5EF4-FFF2-40B4-BE49-F238E27FC236}">
                <a16:creationId xmlns:a16="http://schemas.microsoft.com/office/drawing/2014/main" id="{555BB5B8-8463-23D6-51B8-7A56789CD2E0}"/>
              </a:ext>
            </a:extLst>
          </p:cNvPr>
          <p:cNvCxnSpPr>
            <a:cxnSpLocks/>
          </p:cNvCxnSpPr>
          <p:nvPr/>
        </p:nvCxnSpPr>
        <p:spPr>
          <a:xfrm>
            <a:off x="3306361" y="5338793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8" name="Rechte verbindingslijn 187">
            <a:extLst>
              <a:ext uri="{FF2B5EF4-FFF2-40B4-BE49-F238E27FC236}">
                <a16:creationId xmlns:a16="http://schemas.microsoft.com/office/drawing/2014/main" id="{E51CE2F7-E08A-49AD-3D2F-6D3D81B31C7A}"/>
              </a:ext>
            </a:extLst>
          </p:cNvPr>
          <p:cNvCxnSpPr>
            <a:cxnSpLocks/>
          </p:cNvCxnSpPr>
          <p:nvPr/>
        </p:nvCxnSpPr>
        <p:spPr>
          <a:xfrm>
            <a:off x="3314700" y="6412505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9" name="Rechte verbindingslijn 188">
            <a:extLst>
              <a:ext uri="{FF2B5EF4-FFF2-40B4-BE49-F238E27FC236}">
                <a16:creationId xmlns:a16="http://schemas.microsoft.com/office/drawing/2014/main" id="{53879A26-37B6-8CD6-8CEC-9171D754579E}"/>
              </a:ext>
            </a:extLst>
          </p:cNvPr>
          <p:cNvCxnSpPr>
            <a:cxnSpLocks/>
          </p:cNvCxnSpPr>
          <p:nvPr/>
        </p:nvCxnSpPr>
        <p:spPr>
          <a:xfrm>
            <a:off x="3306361" y="9341718"/>
            <a:ext cx="108995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0" name="Rechte verbindingslijn 189">
            <a:extLst>
              <a:ext uri="{FF2B5EF4-FFF2-40B4-BE49-F238E27FC236}">
                <a16:creationId xmlns:a16="http://schemas.microsoft.com/office/drawing/2014/main" id="{77A3BCD3-246F-FAFD-8632-D92E1676D7DB}"/>
              </a:ext>
            </a:extLst>
          </p:cNvPr>
          <p:cNvCxnSpPr>
            <a:cxnSpLocks/>
          </p:cNvCxnSpPr>
          <p:nvPr/>
        </p:nvCxnSpPr>
        <p:spPr>
          <a:xfrm>
            <a:off x="6007502" y="4074248"/>
            <a:ext cx="0" cy="5159784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1" name="Rechte verbindingslijn 190">
            <a:extLst>
              <a:ext uri="{FF2B5EF4-FFF2-40B4-BE49-F238E27FC236}">
                <a16:creationId xmlns:a16="http://schemas.microsoft.com/office/drawing/2014/main" id="{47663929-3E9C-BBB7-1F36-D57D6092B641}"/>
              </a:ext>
            </a:extLst>
          </p:cNvPr>
          <p:cNvCxnSpPr>
            <a:cxnSpLocks/>
            <a:endCxn id="109" idx="1"/>
          </p:cNvCxnSpPr>
          <p:nvPr/>
        </p:nvCxnSpPr>
        <p:spPr>
          <a:xfrm>
            <a:off x="6007502" y="4414964"/>
            <a:ext cx="272938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3" name="Rechte verbindingslijn 192">
            <a:extLst>
              <a:ext uri="{FF2B5EF4-FFF2-40B4-BE49-F238E27FC236}">
                <a16:creationId xmlns:a16="http://schemas.microsoft.com/office/drawing/2014/main" id="{EFF957EF-093C-2D4A-131E-0E23267024B2}"/>
              </a:ext>
            </a:extLst>
          </p:cNvPr>
          <p:cNvCxnSpPr>
            <a:cxnSpLocks/>
            <a:endCxn id="110" idx="1"/>
          </p:cNvCxnSpPr>
          <p:nvPr/>
        </p:nvCxnSpPr>
        <p:spPr>
          <a:xfrm>
            <a:off x="6007502" y="5448588"/>
            <a:ext cx="272938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4" name="Rechte verbindingslijn 193">
            <a:extLst>
              <a:ext uri="{FF2B5EF4-FFF2-40B4-BE49-F238E27FC236}">
                <a16:creationId xmlns:a16="http://schemas.microsoft.com/office/drawing/2014/main" id="{A75EBFE4-570E-F0D9-0A0C-522530BFB648}"/>
              </a:ext>
            </a:extLst>
          </p:cNvPr>
          <p:cNvCxnSpPr>
            <a:cxnSpLocks/>
            <a:endCxn id="111" idx="1"/>
          </p:cNvCxnSpPr>
          <p:nvPr/>
        </p:nvCxnSpPr>
        <p:spPr>
          <a:xfrm>
            <a:off x="6007502" y="6679300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5" name="Rechte verbindingslijn 194">
            <a:extLst>
              <a:ext uri="{FF2B5EF4-FFF2-40B4-BE49-F238E27FC236}">
                <a16:creationId xmlns:a16="http://schemas.microsoft.com/office/drawing/2014/main" id="{3C2BC527-D668-D14C-79AB-5521DFB6671D}"/>
              </a:ext>
            </a:extLst>
          </p:cNvPr>
          <p:cNvCxnSpPr>
            <a:cxnSpLocks/>
            <a:endCxn id="112" idx="1"/>
          </p:cNvCxnSpPr>
          <p:nvPr/>
        </p:nvCxnSpPr>
        <p:spPr>
          <a:xfrm>
            <a:off x="6007502" y="7546212"/>
            <a:ext cx="310956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6" name="Rechte verbindingslijn 195">
            <a:extLst>
              <a:ext uri="{FF2B5EF4-FFF2-40B4-BE49-F238E27FC236}">
                <a16:creationId xmlns:a16="http://schemas.microsoft.com/office/drawing/2014/main" id="{A1B66511-274E-E4F1-A141-433D32B8A049}"/>
              </a:ext>
            </a:extLst>
          </p:cNvPr>
          <p:cNvCxnSpPr>
            <a:cxnSpLocks/>
          </p:cNvCxnSpPr>
          <p:nvPr/>
        </p:nvCxnSpPr>
        <p:spPr>
          <a:xfrm>
            <a:off x="6007502" y="8412760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7" name="Rechte verbindingslijn 196">
            <a:extLst>
              <a:ext uri="{FF2B5EF4-FFF2-40B4-BE49-F238E27FC236}">
                <a16:creationId xmlns:a16="http://schemas.microsoft.com/office/drawing/2014/main" id="{7022D64C-7960-F3E1-1105-52B6A125C9CF}"/>
              </a:ext>
            </a:extLst>
          </p:cNvPr>
          <p:cNvCxnSpPr>
            <a:cxnSpLocks/>
            <a:endCxn id="114" idx="1"/>
          </p:cNvCxnSpPr>
          <p:nvPr/>
        </p:nvCxnSpPr>
        <p:spPr>
          <a:xfrm>
            <a:off x="6007502" y="9221778"/>
            <a:ext cx="288782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8" name="Rechte verbindingslijn 207">
            <a:extLst>
              <a:ext uri="{FF2B5EF4-FFF2-40B4-BE49-F238E27FC236}">
                <a16:creationId xmlns:a16="http://schemas.microsoft.com/office/drawing/2014/main" id="{05E96D07-C1B2-B27F-7787-AB7A6902B4D7}"/>
              </a:ext>
            </a:extLst>
          </p:cNvPr>
          <p:cNvCxnSpPr>
            <a:cxnSpLocks/>
          </p:cNvCxnSpPr>
          <p:nvPr/>
        </p:nvCxnSpPr>
        <p:spPr>
          <a:xfrm>
            <a:off x="1156777" y="8781677"/>
            <a:ext cx="0" cy="277482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0" name="Rechte verbindingslijn 209">
            <a:extLst>
              <a:ext uri="{FF2B5EF4-FFF2-40B4-BE49-F238E27FC236}">
                <a16:creationId xmlns:a16="http://schemas.microsoft.com/office/drawing/2014/main" id="{154B281F-85B7-D4E0-4C54-3CF2D4403341}"/>
              </a:ext>
            </a:extLst>
          </p:cNvPr>
          <p:cNvCxnSpPr>
            <a:cxnSpLocks/>
            <a:endCxn id="88" idx="1"/>
          </p:cNvCxnSpPr>
          <p:nvPr/>
        </p:nvCxnSpPr>
        <p:spPr>
          <a:xfrm>
            <a:off x="1156777" y="9058882"/>
            <a:ext cx="226026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7" name="Rechte verbindingslijn 216">
            <a:extLst>
              <a:ext uri="{FF2B5EF4-FFF2-40B4-BE49-F238E27FC236}">
                <a16:creationId xmlns:a16="http://schemas.microsoft.com/office/drawing/2014/main" id="{E8640EA5-427C-21C9-A948-EB03FBBB2DF6}"/>
              </a:ext>
            </a:extLst>
          </p:cNvPr>
          <p:cNvCxnSpPr>
            <a:cxnSpLocks/>
          </p:cNvCxnSpPr>
          <p:nvPr/>
        </p:nvCxnSpPr>
        <p:spPr>
          <a:xfrm>
            <a:off x="1125452" y="10507083"/>
            <a:ext cx="0" cy="1140271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Rechte verbindingslijn 217">
            <a:extLst>
              <a:ext uri="{FF2B5EF4-FFF2-40B4-BE49-F238E27FC236}">
                <a16:creationId xmlns:a16="http://schemas.microsoft.com/office/drawing/2014/main" id="{C9151D3E-E756-0E4D-8275-AFD714C30ACA}"/>
              </a:ext>
            </a:extLst>
          </p:cNvPr>
          <p:cNvCxnSpPr>
            <a:cxnSpLocks/>
          </p:cNvCxnSpPr>
          <p:nvPr/>
        </p:nvCxnSpPr>
        <p:spPr>
          <a:xfrm>
            <a:off x="1125452" y="11647354"/>
            <a:ext cx="282977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1" name="Rechte verbindingslijn 220">
            <a:extLst>
              <a:ext uri="{FF2B5EF4-FFF2-40B4-BE49-F238E27FC236}">
                <a16:creationId xmlns:a16="http://schemas.microsoft.com/office/drawing/2014/main" id="{F8426506-0979-DD94-1A8E-4F9931660163}"/>
              </a:ext>
            </a:extLst>
          </p:cNvPr>
          <p:cNvCxnSpPr>
            <a:cxnSpLocks/>
          </p:cNvCxnSpPr>
          <p:nvPr/>
        </p:nvCxnSpPr>
        <p:spPr>
          <a:xfrm>
            <a:off x="3533812" y="6552340"/>
            <a:ext cx="0" cy="961429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3" name="Rechte verbindingslijn 222">
            <a:extLst>
              <a:ext uri="{FF2B5EF4-FFF2-40B4-BE49-F238E27FC236}">
                <a16:creationId xmlns:a16="http://schemas.microsoft.com/office/drawing/2014/main" id="{6A7AB883-1FFF-2B00-6D07-46C6E8E51510}"/>
              </a:ext>
            </a:extLst>
          </p:cNvPr>
          <p:cNvCxnSpPr>
            <a:cxnSpLocks/>
          </p:cNvCxnSpPr>
          <p:nvPr/>
        </p:nvCxnSpPr>
        <p:spPr>
          <a:xfrm>
            <a:off x="3530152" y="7529625"/>
            <a:ext cx="95755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Rechte verbindingslijn 225">
            <a:extLst>
              <a:ext uri="{FF2B5EF4-FFF2-40B4-BE49-F238E27FC236}">
                <a16:creationId xmlns:a16="http://schemas.microsoft.com/office/drawing/2014/main" id="{93688945-64B6-D09D-AB13-CA867FB85A0B}"/>
              </a:ext>
            </a:extLst>
          </p:cNvPr>
          <p:cNvCxnSpPr>
            <a:cxnSpLocks/>
          </p:cNvCxnSpPr>
          <p:nvPr/>
        </p:nvCxnSpPr>
        <p:spPr>
          <a:xfrm>
            <a:off x="3533670" y="8086820"/>
            <a:ext cx="0" cy="1455458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8" name="Rechte verbindingslijn 227">
            <a:extLst>
              <a:ext uri="{FF2B5EF4-FFF2-40B4-BE49-F238E27FC236}">
                <a16:creationId xmlns:a16="http://schemas.microsoft.com/office/drawing/2014/main" id="{958F379F-DCCC-EC83-5C28-4168773E31FD}"/>
              </a:ext>
            </a:extLst>
          </p:cNvPr>
          <p:cNvCxnSpPr>
            <a:cxnSpLocks/>
            <a:endCxn id="136" idx="1"/>
          </p:cNvCxnSpPr>
          <p:nvPr/>
        </p:nvCxnSpPr>
        <p:spPr>
          <a:xfrm>
            <a:off x="3529188" y="8660408"/>
            <a:ext cx="55936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1" name="Rechte verbindingslijn 230">
            <a:extLst>
              <a:ext uri="{FF2B5EF4-FFF2-40B4-BE49-F238E27FC236}">
                <a16:creationId xmlns:a16="http://schemas.microsoft.com/office/drawing/2014/main" id="{7EBB2D5A-4A44-AE9E-BF94-77EA8A231882}"/>
              </a:ext>
            </a:extLst>
          </p:cNvPr>
          <p:cNvCxnSpPr>
            <a:cxnSpLocks/>
            <a:endCxn id="138" idx="1"/>
          </p:cNvCxnSpPr>
          <p:nvPr/>
        </p:nvCxnSpPr>
        <p:spPr>
          <a:xfrm>
            <a:off x="3534903" y="9537205"/>
            <a:ext cx="67480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5" name="Rechte verbindingslijn 234">
            <a:extLst>
              <a:ext uri="{FF2B5EF4-FFF2-40B4-BE49-F238E27FC236}">
                <a16:creationId xmlns:a16="http://schemas.microsoft.com/office/drawing/2014/main" id="{9B0DB8C0-0747-3209-1BFD-1A14E28ABF5E}"/>
              </a:ext>
            </a:extLst>
          </p:cNvPr>
          <p:cNvCxnSpPr>
            <a:cxnSpLocks/>
          </p:cNvCxnSpPr>
          <p:nvPr/>
        </p:nvCxnSpPr>
        <p:spPr>
          <a:xfrm>
            <a:off x="3698262" y="9739504"/>
            <a:ext cx="0" cy="2940309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Rechte verbindingslijn 236">
            <a:extLst>
              <a:ext uri="{FF2B5EF4-FFF2-40B4-BE49-F238E27FC236}">
                <a16:creationId xmlns:a16="http://schemas.microsoft.com/office/drawing/2014/main" id="{2420147E-57DE-BE83-4F4E-91D0E538623B}"/>
              </a:ext>
            </a:extLst>
          </p:cNvPr>
          <p:cNvCxnSpPr>
            <a:cxnSpLocks/>
          </p:cNvCxnSpPr>
          <p:nvPr/>
        </p:nvCxnSpPr>
        <p:spPr>
          <a:xfrm>
            <a:off x="3696066" y="10619451"/>
            <a:ext cx="506606" cy="1684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9" name="Rechte verbindingslijn 238">
            <a:extLst>
              <a:ext uri="{FF2B5EF4-FFF2-40B4-BE49-F238E27FC236}">
                <a16:creationId xmlns:a16="http://schemas.microsoft.com/office/drawing/2014/main" id="{595E0006-4F50-E9E0-7C7A-025CBAC49B7B}"/>
              </a:ext>
            </a:extLst>
          </p:cNvPr>
          <p:cNvCxnSpPr>
            <a:cxnSpLocks/>
          </p:cNvCxnSpPr>
          <p:nvPr/>
        </p:nvCxnSpPr>
        <p:spPr>
          <a:xfrm>
            <a:off x="3696066" y="11101436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2" name="Rechte verbindingslijn 241">
            <a:extLst>
              <a:ext uri="{FF2B5EF4-FFF2-40B4-BE49-F238E27FC236}">
                <a16:creationId xmlns:a16="http://schemas.microsoft.com/office/drawing/2014/main" id="{72CEAA1B-D07D-554B-50A0-748154CE53EF}"/>
              </a:ext>
            </a:extLst>
          </p:cNvPr>
          <p:cNvCxnSpPr>
            <a:cxnSpLocks/>
          </p:cNvCxnSpPr>
          <p:nvPr/>
        </p:nvCxnSpPr>
        <p:spPr>
          <a:xfrm>
            <a:off x="3696066" y="11634215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3" name="Rechte verbindingslijn 242">
            <a:extLst>
              <a:ext uri="{FF2B5EF4-FFF2-40B4-BE49-F238E27FC236}">
                <a16:creationId xmlns:a16="http://schemas.microsoft.com/office/drawing/2014/main" id="{C90B6B93-EF2C-0133-DB94-559FEF565079}"/>
              </a:ext>
            </a:extLst>
          </p:cNvPr>
          <p:cNvCxnSpPr>
            <a:cxnSpLocks/>
          </p:cNvCxnSpPr>
          <p:nvPr/>
        </p:nvCxnSpPr>
        <p:spPr>
          <a:xfrm>
            <a:off x="3696066" y="12121895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4" name="Rechte verbindingslijn 243">
            <a:extLst>
              <a:ext uri="{FF2B5EF4-FFF2-40B4-BE49-F238E27FC236}">
                <a16:creationId xmlns:a16="http://schemas.microsoft.com/office/drawing/2014/main" id="{F26FAE06-5AE8-1365-EE2C-B404F321AE6A}"/>
              </a:ext>
            </a:extLst>
          </p:cNvPr>
          <p:cNvCxnSpPr>
            <a:cxnSpLocks/>
          </p:cNvCxnSpPr>
          <p:nvPr/>
        </p:nvCxnSpPr>
        <p:spPr>
          <a:xfrm>
            <a:off x="3696066" y="12682727"/>
            <a:ext cx="495246" cy="0"/>
          </a:xfrm>
          <a:prstGeom prst="line">
            <a:avLst/>
          </a:prstGeom>
          <a:ln w="12700">
            <a:solidFill>
              <a:srgbClr val="2B839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5" name="Rechte verbindingslijn 244">
            <a:extLst>
              <a:ext uri="{FF2B5EF4-FFF2-40B4-BE49-F238E27FC236}">
                <a16:creationId xmlns:a16="http://schemas.microsoft.com/office/drawing/2014/main" id="{CF4580D9-F181-15FA-07E0-2990959785E3}"/>
              </a:ext>
            </a:extLst>
          </p:cNvPr>
          <p:cNvCxnSpPr>
            <a:cxnSpLocks/>
          </p:cNvCxnSpPr>
          <p:nvPr/>
        </p:nvCxnSpPr>
        <p:spPr>
          <a:xfrm>
            <a:off x="8534108" y="2541561"/>
            <a:ext cx="0" cy="275579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7" name="Rechte verbindingslijn 246">
            <a:extLst>
              <a:ext uri="{FF2B5EF4-FFF2-40B4-BE49-F238E27FC236}">
                <a16:creationId xmlns:a16="http://schemas.microsoft.com/office/drawing/2014/main" id="{BDE21520-E71C-379E-6603-69D9EBDD11DC}"/>
              </a:ext>
            </a:extLst>
          </p:cNvPr>
          <p:cNvCxnSpPr>
            <a:cxnSpLocks/>
          </p:cNvCxnSpPr>
          <p:nvPr/>
        </p:nvCxnSpPr>
        <p:spPr>
          <a:xfrm>
            <a:off x="8526448" y="2817140"/>
            <a:ext cx="136468" cy="0"/>
          </a:xfrm>
          <a:prstGeom prst="line">
            <a:avLst/>
          </a:prstGeom>
          <a:ln w="12700">
            <a:solidFill>
              <a:srgbClr val="DE506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Rechte verbindingslijn 256">
            <a:extLst>
              <a:ext uri="{FF2B5EF4-FFF2-40B4-BE49-F238E27FC236}">
                <a16:creationId xmlns:a16="http://schemas.microsoft.com/office/drawing/2014/main" id="{08E4C441-0406-1589-0B41-363E107C546A}"/>
              </a:ext>
            </a:extLst>
          </p:cNvPr>
          <p:cNvCxnSpPr>
            <a:cxnSpLocks/>
            <a:endCxn id="89" idx="1"/>
          </p:cNvCxnSpPr>
          <p:nvPr/>
        </p:nvCxnSpPr>
        <p:spPr>
          <a:xfrm>
            <a:off x="820884" y="9999163"/>
            <a:ext cx="561919" cy="0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5" name="Rechthoek 264">
            <a:extLst>
              <a:ext uri="{FF2B5EF4-FFF2-40B4-BE49-F238E27FC236}">
                <a16:creationId xmlns:a16="http://schemas.microsoft.com/office/drawing/2014/main" id="{2A0480E5-6A40-E705-88D1-176616ED80CE}"/>
              </a:ext>
            </a:extLst>
          </p:cNvPr>
          <p:cNvSpPr/>
          <p:nvPr/>
        </p:nvSpPr>
        <p:spPr>
          <a:xfrm>
            <a:off x="8172629" y="12108115"/>
            <a:ext cx="1908592" cy="2035753"/>
          </a:xfrm>
          <a:prstGeom prst="rect">
            <a:avLst/>
          </a:prstGeom>
          <a:noFill/>
          <a:ln w="12700">
            <a:solidFill>
              <a:srgbClr val="32546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1"/>
                </a:solidFill>
                <a:latin typeface="Platform Regular" panose="020B0504030202020204" pitchFamily="34" charset="0"/>
              </a:rPr>
              <a:t>Legende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       lid van het MAT</a:t>
            </a:r>
          </a:p>
          <a:p>
            <a:r>
              <a:rPr lang="nl-NL" sz="1000" i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cursief = payroll OCMW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OM=omgevingsambtenaar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HH=handhaving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X= vacante functie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tijdelijke contracten = niet opgenomen</a:t>
            </a:r>
          </a:p>
          <a:p>
            <a:r>
              <a:rPr lang="nl-NL" sz="1000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VTE = huidige bezetting (incl. afwezigheden &lt;1 jaar)</a:t>
            </a:r>
          </a:p>
          <a:p>
            <a:pPr algn="ctr"/>
            <a:endParaRPr lang="nl-BE" dirty="0"/>
          </a:p>
        </p:txBody>
      </p:sp>
      <p:pic>
        <p:nvPicPr>
          <p:cNvPr id="266" name="object 167">
            <a:extLst>
              <a:ext uri="{FF2B5EF4-FFF2-40B4-BE49-F238E27FC236}">
                <a16:creationId xmlns:a16="http://schemas.microsoft.com/office/drawing/2014/main" id="{CE6367B5-D15E-0CAA-3CE5-099CF6CC6A0C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65747" y="12348636"/>
            <a:ext cx="234251" cy="223270"/>
          </a:xfrm>
          <a:prstGeom prst="rect">
            <a:avLst/>
          </a:prstGeom>
        </p:spPr>
      </p:pic>
      <p:sp>
        <p:nvSpPr>
          <p:cNvPr id="277" name="Ovaal 276">
            <a:extLst>
              <a:ext uri="{FF2B5EF4-FFF2-40B4-BE49-F238E27FC236}">
                <a16:creationId xmlns:a16="http://schemas.microsoft.com/office/drawing/2014/main" id="{B1AFDE26-B902-1F8B-7572-F2BA08767349}"/>
              </a:ext>
            </a:extLst>
          </p:cNvPr>
          <p:cNvSpPr/>
          <p:nvPr/>
        </p:nvSpPr>
        <p:spPr>
          <a:xfrm>
            <a:off x="8606279" y="599938"/>
            <a:ext cx="1268566" cy="1214399"/>
          </a:xfrm>
          <a:prstGeom prst="ellipse">
            <a:avLst/>
          </a:prstGeom>
          <a:solidFill>
            <a:srgbClr val="CBC457"/>
          </a:solidFill>
          <a:ln>
            <a:solidFill>
              <a:srgbClr val="CBC4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latin typeface="Platform Regular" panose="020B0504030202020204" pitchFamily="34" charset="0"/>
              </a:rPr>
              <a:t>Fase 1 2026</a:t>
            </a:r>
            <a:endParaRPr lang="nl-BE" dirty="0">
              <a:latin typeface="Platform Regular" panose="020B0504030202020204" pitchFamily="34" charset="0"/>
            </a:endParaRPr>
          </a:p>
        </p:txBody>
      </p:sp>
      <p:sp>
        <p:nvSpPr>
          <p:cNvPr id="279" name="Rechthoek: afgeronde hoeken 278">
            <a:extLst>
              <a:ext uri="{FF2B5EF4-FFF2-40B4-BE49-F238E27FC236}">
                <a16:creationId xmlns:a16="http://schemas.microsoft.com/office/drawing/2014/main" id="{CD5DB9A0-D25C-E64D-E8C9-8A11E1CD8CE3}"/>
              </a:ext>
            </a:extLst>
          </p:cNvPr>
          <p:cNvSpPr/>
          <p:nvPr/>
        </p:nvSpPr>
        <p:spPr>
          <a:xfrm>
            <a:off x="7540748" y="3551762"/>
            <a:ext cx="1566227" cy="572976"/>
          </a:xfrm>
          <a:prstGeom prst="roundRect">
            <a:avLst/>
          </a:prstGeom>
          <a:solidFill>
            <a:srgbClr val="CBC4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>
                <a:latin typeface="Platform Regular" panose="020B0504030202020204" pitchFamily="34" charset="0"/>
              </a:rPr>
              <a:t>Personeel en organisatie</a:t>
            </a:r>
          </a:p>
          <a:p>
            <a:pPr algn="ctr"/>
            <a:r>
              <a:rPr lang="nl-BE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HR-manager 1 VTE</a:t>
            </a:r>
          </a:p>
        </p:txBody>
      </p:sp>
      <p:pic>
        <p:nvPicPr>
          <p:cNvPr id="280" name="object 167">
            <a:extLst>
              <a:ext uri="{FF2B5EF4-FFF2-40B4-BE49-F238E27FC236}">
                <a16:creationId xmlns:a16="http://schemas.microsoft.com/office/drawing/2014/main" id="{A47834AD-B588-FCEF-6D28-B076FAD17682}"/>
              </a:ext>
            </a:extLst>
          </p:cNvPr>
          <p:cNvPicPr/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6012" y="3845126"/>
            <a:ext cx="234251" cy="223270"/>
          </a:xfrm>
          <a:prstGeom prst="rect">
            <a:avLst/>
          </a:prstGeom>
        </p:spPr>
      </p:pic>
      <p:pic>
        <p:nvPicPr>
          <p:cNvPr id="2" name="Graphic 1" descr="Pijlen in visgraatmotief silhouet">
            <a:extLst>
              <a:ext uri="{FF2B5EF4-FFF2-40B4-BE49-F238E27FC236}">
                <a16:creationId xmlns:a16="http://schemas.microsoft.com/office/drawing/2014/main" id="{12862CEF-EEC9-2CDD-010A-D481DADD38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8094656" y="3375350"/>
            <a:ext cx="197119" cy="197119"/>
          </a:xfrm>
          <a:prstGeom prst="rect">
            <a:avLst/>
          </a:prstGeom>
        </p:spPr>
      </p:pic>
      <p:cxnSp>
        <p:nvCxnSpPr>
          <p:cNvPr id="24" name="Rechte verbindingslijn 23">
            <a:extLst>
              <a:ext uri="{FF2B5EF4-FFF2-40B4-BE49-F238E27FC236}">
                <a16:creationId xmlns:a16="http://schemas.microsoft.com/office/drawing/2014/main" id="{DC2DC05F-66CE-B377-A4A9-D271B28842D6}"/>
              </a:ext>
            </a:extLst>
          </p:cNvPr>
          <p:cNvCxnSpPr>
            <a:cxnSpLocks/>
          </p:cNvCxnSpPr>
          <p:nvPr/>
        </p:nvCxnSpPr>
        <p:spPr>
          <a:xfrm>
            <a:off x="1332425" y="3283404"/>
            <a:ext cx="0" cy="275234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Rechte verbindingslijn 31">
            <a:extLst>
              <a:ext uri="{FF2B5EF4-FFF2-40B4-BE49-F238E27FC236}">
                <a16:creationId xmlns:a16="http://schemas.microsoft.com/office/drawing/2014/main" id="{9448787D-6C18-6F25-2CAD-D0EA40811834}"/>
              </a:ext>
            </a:extLst>
          </p:cNvPr>
          <p:cNvCxnSpPr>
            <a:cxnSpLocks/>
          </p:cNvCxnSpPr>
          <p:nvPr/>
        </p:nvCxnSpPr>
        <p:spPr>
          <a:xfrm>
            <a:off x="7911540" y="4061994"/>
            <a:ext cx="0" cy="380566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34">
            <a:extLst>
              <a:ext uri="{FF2B5EF4-FFF2-40B4-BE49-F238E27FC236}">
                <a16:creationId xmlns:a16="http://schemas.microsoft.com/office/drawing/2014/main" id="{25E4A9D3-7840-25A4-0CA4-DBDCE130A2C8}"/>
              </a:ext>
            </a:extLst>
          </p:cNvPr>
          <p:cNvCxnSpPr>
            <a:cxnSpLocks/>
            <a:endCxn id="121" idx="1"/>
          </p:cNvCxnSpPr>
          <p:nvPr/>
        </p:nvCxnSpPr>
        <p:spPr>
          <a:xfrm>
            <a:off x="7903845" y="4442560"/>
            <a:ext cx="366266" cy="1"/>
          </a:xfrm>
          <a:prstGeom prst="line">
            <a:avLst/>
          </a:prstGeom>
          <a:ln w="12700">
            <a:solidFill>
              <a:srgbClr val="CBC4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Rechte verbindingslijn 42">
            <a:extLst>
              <a:ext uri="{FF2B5EF4-FFF2-40B4-BE49-F238E27FC236}">
                <a16:creationId xmlns:a16="http://schemas.microsoft.com/office/drawing/2014/main" id="{3EBAB52D-3394-2909-2736-229F93505603}"/>
              </a:ext>
            </a:extLst>
          </p:cNvPr>
          <p:cNvCxnSpPr>
            <a:cxnSpLocks/>
            <a:stCxn id="12" idx="2"/>
          </p:cNvCxnSpPr>
          <p:nvPr/>
        </p:nvCxnSpPr>
        <p:spPr>
          <a:xfrm>
            <a:off x="5325208" y="2555534"/>
            <a:ext cx="0" cy="732387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51">
            <a:extLst>
              <a:ext uri="{FF2B5EF4-FFF2-40B4-BE49-F238E27FC236}">
                <a16:creationId xmlns:a16="http://schemas.microsoft.com/office/drawing/2014/main" id="{7CA9A291-C30F-CFCE-BA40-30D4770B338F}"/>
              </a:ext>
            </a:extLst>
          </p:cNvPr>
          <p:cNvCxnSpPr>
            <a:cxnSpLocks/>
            <a:endCxn id="104" idx="1"/>
          </p:cNvCxnSpPr>
          <p:nvPr/>
        </p:nvCxnSpPr>
        <p:spPr>
          <a:xfrm>
            <a:off x="5330382" y="2765870"/>
            <a:ext cx="105664" cy="1808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53">
            <a:extLst>
              <a:ext uri="{FF2B5EF4-FFF2-40B4-BE49-F238E27FC236}">
                <a16:creationId xmlns:a16="http://schemas.microsoft.com/office/drawing/2014/main" id="{71665515-D722-8AA0-F0AA-6D0F1A3BF164}"/>
              </a:ext>
            </a:extLst>
          </p:cNvPr>
          <p:cNvCxnSpPr>
            <a:cxnSpLocks/>
          </p:cNvCxnSpPr>
          <p:nvPr/>
        </p:nvCxnSpPr>
        <p:spPr>
          <a:xfrm>
            <a:off x="5325208" y="3097342"/>
            <a:ext cx="105664" cy="1808"/>
          </a:xfrm>
          <a:prstGeom prst="line">
            <a:avLst/>
          </a:prstGeom>
          <a:ln w="12700">
            <a:solidFill>
              <a:srgbClr val="3254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Bijschrift: gebogen lijn met accentbalk 76">
            <a:extLst>
              <a:ext uri="{FF2B5EF4-FFF2-40B4-BE49-F238E27FC236}">
                <a16:creationId xmlns:a16="http://schemas.microsoft.com/office/drawing/2014/main" id="{7AD64407-4A01-1F96-1E96-31EE3B6F083B}"/>
              </a:ext>
            </a:extLst>
          </p:cNvPr>
          <p:cNvSpPr/>
          <p:nvPr/>
        </p:nvSpPr>
        <p:spPr>
          <a:xfrm>
            <a:off x="1662474" y="13427973"/>
            <a:ext cx="1464657" cy="720486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98440"/>
              <a:gd name="adj6" fmla="val -59884"/>
            </a:avLst>
          </a:prstGeom>
          <a:solidFill>
            <a:srgbClr val="A4D8E6"/>
          </a:solidFill>
          <a:ln>
            <a:solidFill>
              <a:srgbClr val="CBC4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Start: rotatie/vlinderwerking bij ‘Onthaal’</a:t>
            </a:r>
            <a:endParaRPr lang="nl-BE" sz="11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1196C52-4681-DB4A-C2F5-F84DC3F89F10}"/>
              </a:ext>
            </a:extLst>
          </p:cNvPr>
          <p:cNvSpPr/>
          <p:nvPr/>
        </p:nvSpPr>
        <p:spPr>
          <a:xfrm>
            <a:off x="1631227" y="9298662"/>
            <a:ext cx="1595505" cy="483280"/>
          </a:xfrm>
          <a:prstGeom prst="rect">
            <a:avLst/>
          </a:prstGeom>
          <a:solidFill>
            <a:srgbClr val="A4D8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coördinator 1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deskundige 1,7 VTE</a:t>
            </a:r>
          </a:p>
          <a:p>
            <a:r>
              <a:rPr lang="nl-NL" sz="1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adm. medewerker 1,6 VTE</a:t>
            </a:r>
            <a:endParaRPr lang="nl-BE" sz="1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8789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Kantoorthema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1544</TotalTime>
  <Words>459</Words>
  <Application>Microsoft Office PowerPoint</Application>
  <PresentationFormat>Aangepast</PresentationFormat>
  <Paragraphs>132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 Light</vt:lpstr>
      <vt:lpstr>Platform Regular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Jolien Pillet</dc:creator>
  <cp:lastModifiedBy>Jasmien Raes</cp:lastModifiedBy>
  <cp:revision>13</cp:revision>
  <cp:lastPrinted>2025-07-30T09:15:03Z</cp:lastPrinted>
  <dcterms:created xsi:type="dcterms:W3CDTF">2025-07-29T13:10:44Z</dcterms:created>
  <dcterms:modified xsi:type="dcterms:W3CDTF">2025-08-26T05:56:12Z</dcterms:modified>
</cp:coreProperties>
</file>