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505" r:id="rId4"/>
  </p:sldMasterIdLst>
  <p:notesMasterIdLst>
    <p:notesMasterId r:id="rId24"/>
  </p:notesMasterIdLst>
  <p:handoutMasterIdLst>
    <p:handoutMasterId r:id="rId25"/>
  </p:handoutMasterIdLst>
  <p:sldIdLst>
    <p:sldId id="302" r:id="rId5"/>
    <p:sldId id="268" r:id="rId6"/>
    <p:sldId id="269" r:id="rId7"/>
    <p:sldId id="273" r:id="rId8"/>
    <p:sldId id="274" r:id="rId9"/>
    <p:sldId id="275" r:id="rId10"/>
    <p:sldId id="276" r:id="rId11"/>
    <p:sldId id="303" r:id="rId12"/>
    <p:sldId id="295" r:id="rId13"/>
    <p:sldId id="297" r:id="rId14"/>
    <p:sldId id="294" r:id="rId15"/>
    <p:sldId id="279" r:id="rId16"/>
    <p:sldId id="286" r:id="rId17"/>
    <p:sldId id="300" r:id="rId18"/>
    <p:sldId id="301" r:id="rId19"/>
    <p:sldId id="287" r:id="rId20"/>
    <p:sldId id="288" r:id="rId21"/>
    <p:sldId id="289" r:id="rId22"/>
    <p:sldId id="290" r:id="rId23"/>
  </p:sldIdLst>
  <p:sldSz cx="12192000" cy="6858000"/>
  <p:notesSz cx="6797675" cy="9872663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eu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eu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B42A"/>
    <a:srgbClr val="3182A6"/>
    <a:srgbClr val="DE51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31" autoAdjust="0"/>
  </p:normalViewPr>
  <p:slideViewPr>
    <p:cSldViewPr snapToGrid="0">
      <p:cViewPr varScale="1">
        <p:scale>
          <a:sx n="107" d="100"/>
          <a:sy n="107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4002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EF7312-D0C8-43FD-8735-E81424CA35EA}" type="doc">
      <dgm:prSet loTypeId="urn:microsoft.com/office/officeart/2005/8/layout/p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nl-BE"/>
        </a:p>
      </dgm:t>
    </dgm:pt>
    <dgm:pt modelId="{7F39AB45-E36D-4A9A-9D09-E0B4DCCA924E}" type="pres">
      <dgm:prSet presAssocID="{61EF7312-D0C8-43FD-8735-E81424CA35EA}" presName="Name0" presStyleCnt="0">
        <dgm:presLayoutVars>
          <dgm:dir/>
          <dgm:resizeHandles val="exact"/>
        </dgm:presLayoutVars>
      </dgm:prSet>
      <dgm:spPr/>
    </dgm:pt>
  </dgm:ptLst>
  <dgm:cxnLst>
    <dgm:cxn modelId="{69DC91CC-B5E8-416A-B4C2-ADD054FFFE29}" type="presOf" srcId="{61EF7312-D0C8-43FD-8735-E81424CA35EA}" destId="{7F39AB45-E36D-4A9A-9D09-E0B4DCCA924E}" srcOrd="0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B64542F-7732-4B1D-906D-3BAE0C9B0875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nl-BE"/>
        </a:p>
      </dgm:t>
    </dgm:pt>
    <dgm:pt modelId="{AED5CE27-65C6-4C43-B04D-EA15A0C617D6}" type="pres">
      <dgm:prSet presAssocID="{0B64542F-7732-4B1D-906D-3BAE0C9B087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</dgm:ptLst>
  <dgm:cxnLst>
    <dgm:cxn modelId="{929823EC-5BE2-4914-BED6-C022A95ECD0E}" type="presOf" srcId="{0B64542F-7732-4B1D-906D-3BAE0C9B0875}" destId="{AED5CE27-65C6-4C43-B04D-EA15A0C617D6}" srcOrd="0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22AFC0DF-29A2-457C-BB4A-DA7CEDB5C8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nl-NL" dirty="0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2FECA684-AC1E-4F1C-8341-26FD7112E7A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47FDF5D-441B-40B1-AC4E-28E170661CFC}" type="datetime1">
              <a:rPr lang="nl-NL" smtClean="0"/>
              <a:t>18-9-2023</a:t>
            </a:fld>
            <a:endParaRPr lang="nl-NL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5F724BCD-7351-497C-9ED7-D3FE9D8D9E0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nl-NL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9AAB947-A9B5-480E-98DD-5622B69F24E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DF4D086-6AEA-4AB4-A023-0085B81A63B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6560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nl-NL" noProof="0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0C8B42-4868-4B5F-BF65-89C6ABECC040}" type="datetime1">
              <a:rPr lang="nl-NL" smtClean="0"/>
              <a:pPr/>
              <a:t>18-9-2023</a:t>
            </a:fld>
            <a:endParaRPr lang="nl-NL" dirty="0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nl-NL" noProof="0" dirty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768" y="4751221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nl-NL" noProof="0"/>
              <a:t>Tekststijlen van het model bewerken</a:t>
            </a:r>
          </a:p>
          <a:p>
            <a:pPr lvl="1" rtl="0"/>
            <a:r>
              <a:rPr lang="nl-NL" noProof="0"/>
              <a:t>Tweede niveau</a:t>
            </a:r>
          </a:p>
          <a:p>
            <a:pPr lvl="2" rtl="0"/>
            <a:r>
              <a:rPr lang="nl-NL" noProof="0"/>
              <a:t>Derde niveau</a:t>
            </a:r>
          </a:p>
          <a:p>
            <a:pPr lvl="3" rtl="0"/>
            <a:r>
              <a:rPr lang="nl-NL" noProof="0"/>
              <a:t>Vierde niveau</a:t>
            </a:r>
          </a:p>
          <a:p>
            <a:pPr lvl="4" rtl="0"/>
            <a:r>
              <a:rPr lang="nl-NL" noProof="0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nl-NL" noProof="0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0443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37BF602-06E2-416F-A0C6-72E3CC2DE1E7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867109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2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41830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3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330191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4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92997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5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536075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6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8972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7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90015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8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142641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9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832020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10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78130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11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246784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12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563211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13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350630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14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580239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15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36880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16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854627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17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714998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18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639491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37BF602-06E2-416F-A0C6-72E3CC2DE1E7}" type="slidenum">
              <a:rPr lang="nl-NL" smtClean="0"/>
              <a:t>19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33125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0AF419-FFC9-4814-AE6D-19065C5C20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DE6FF10-D89D-4D2C-9DFB-AB7255C332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FEAC46D-8739-443B-BD70-7CCE1E82C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070B4A5-537C-495C-8CF7-FD980E741B6D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53AAA7C-A5C7-4F31-91D7-4257EC2CE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nl-NL" noProof="0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FAC3F10-8A5F-4B74-8C1C-BFEEE0B97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157483441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6D2890-56BC-401D-8250-04EAF9729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7A3261-1905-4C51-95F7-23244202C5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D289985-22F3-4D83-A3E8-A3E6C4D55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B9EC68-7C67-4251-ADE2-58AE8BA45C4F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4EFEE9B-440A-4B6E-95DE-60A2757C0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nl-NL" noProof="0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AE37BD1-66DF-40C9-A1D9-EB0A4FF47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52498621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647537-8106-4F47-B3A6-C043300B5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F6BC8A8-1B32-454D-ADAF-E3DF6225E9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AA0E40C-8676-4243-8AF0-AC9CEFFAE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2250058-2C43-4935-9095-3DB70C524F1D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CE47358-E3A1-446F-BBF2-EFE423B9C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nl-NL" noProof="0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3000F84-92F9-4CA9-91EC-8C9FAEF65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10142819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29E4BE-10BA-4A87-9E2F-AC09029A8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FB769EC-78F9-45C1-8750-3E14B20E8A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F2E4661-0D83-4AC8-AD1A-3AE549877B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D4A12E0-C597-4CEA-8614-A1738F166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8AFB9EAD-15DE-4AE1-B88A-177AC0993F36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0212D6E-4510-48B9-9F16-5D569966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nl-NL" noProof="0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AA915E3-0886-4540-B702-4CE1F365D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1482824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1C5093-753B-4C88-825D-4347A23AE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547CCEA-6ED0-4213-A60C-15071AC4BA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3EC3EF4-2A23-4A4E-9D25-27773658E7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259C6FF4-E65D-4957-B074-32F2E74CCC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9970B5EB-4DB4-42B0-BA43-83A1FF33D0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8F4DDAD-1AB9-4B37-8710-B33EFE17D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6F17227-133F-44EE-B359-43CE2CB400E4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DA8EA671-C050-43AA-AE66-C1CDD3E0E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nl-NL" noProof="0" dirty="0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7BF14120-7640-44F6-9F1F-321BB0178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1953274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90EF4C-D3EF-4844-8878-AF37A36DD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606B3C4-013E-4726-BC6B-0AD9FED66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F9C0832-7951-4396-B360-D001EDE502BB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FA26D6A-4CFD-4043-9DB0-A711BDB74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nl-NL" noProof="0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96FF9D0-1F5E-49F9-AECC-F10973635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2962869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C723473A-5D54-4296-8AC0-3139EBD14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F758D57-7BA2-4E02-A9C6-986D8CE7E9CE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2721B28-B776-439E-9F0F-FD604AE63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nl-NL" noProof="0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96F2B6A-3BC4-4969-8F87-78B1FACAC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15535827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1D81D8-BDB2-4598-B6B9-F82CEC6E9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ACC3E64-6E72-486B-945E-6CE03DF04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EA7F7CE-8F16-4782-AE3F-037470D90A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47F690D-78F6-487A-8EE7-EAED65336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706F2DC-A162-4603-86F9-9DA7A6316964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B04BF43-62C6-4238-BB0B-30ADD88FE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nl-NL" noProof="0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8E5AF68-CEA5-4B8A-BCBA-77AEABBC5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396967900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E8991D-6B81-460F-80AA-23E220EE0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81C9768-25D9-4A97-9DB3-4E351C449D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60B7A7E-D7CF-4B0D-96D2-8A63DCFC54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CD775C0-7DBB-4A31-B4FD-7DC02915F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A5E4EB8-77D8-49F0-88EC-8898E6A1E0CB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89BC9CD-9152-4EA1-B0A8-26F2FC7AC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nl-NL" noProof="0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7C4D14F-FEA4-4D20-841E-7A7034743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4240868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107F79-90DC-4066-ACA3-F2494A6BE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F78DC86-CB9F-4701-86AD-E8772233B6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B0D6A7F-B60E-47C8-859C-6DA92812D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EC15140-D61C-4F1B-8CE0-467974417DE0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C72E59D-7375-4A70-816B-D8EACB7D6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nl-NL" noProof="0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76FF86B-5683-455A-A5AF-E9DA6708C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138129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2BD26483-A5EE-47AF-9D0E-4028BDB13F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6277C58-EB34-43AF-B510-19BA31F163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DA49D71-5BD9-4C48-8985-BC4B4EC3A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939BFC6-3E30-4FF6-A95D-56B45DC2F600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96138A3-4873-4592-9555-5BF04E5F7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nl-NL" noProof="0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0371756-F821-4AE3-9A09-B11BC99EE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91283975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201D87C2-D016-409F-8E5C-23A01785A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F098A03-C385-4591-A72D-206890E7A3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1C3C85-AAC9-458C-9FB3-DB5731616F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CB9EC68-7C67-4251-ADE2-58AE8BA45C4F}" type="datetime1">
              <a:rPr lang="nl-NL" noProof="0" smtClean="0"/>
              <a:t>18-9-2023</a:t>
            </a:fld>
            <a:endParaRPr lang="nl-NL" noProof="0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39C68CC-2899-48C5-BE4F-C86685FE24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nl-NL" noProof="0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E679D2D-8FAF-42F4-A844-D5663CA168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966EA62-41C5-4F9A-A915-5B0BC739C923}" type="slidenum">
              <a:rPr lang="nl-NL" noProof="0" smtClean="0"/>
              <a:t>‹nr.›</a:t>
            </a:fld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4019492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06" r:id="rId1"/>
    <p:sldLayoutId id="2147484507" r:id="rId2"/>
    <p:sldLayoutId id="2147484508" r:id="rId3"/>
    <p:sldLayoutId id="2147484509" r:id="rId4"/>
    <p:sldLayoutId id="2147484510" r:id="rId5"/>
    <p:sldLayoutId id="2147484511" r:id="rId6"/>
    <p:sldLayoutId id="2147484512" r:id="rId7"/>
    <p:sldLayoutId id="2147484513" r:id="rId8"/>
    <p:sldLayoutId id="2147484514" r:id="rId9"/>
    <p:sldLayoutId id="2147484515" r:id="rId10"/>
    <p:sldLayoutId id="214748451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B4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ijdelijke aanduiding voor inhoud 3">
            <a:extLst>
              <a:ext uri="{FF2B5EF4-FFF2-40B4-BE49-F238E27FC236}">
                <a16:creationId xmlns:a16="http://schemas.microsoft.com/office/drawing/2014/main" id="{BA2F1E9A-DE16-2EC0-E3E9-055D551C439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0080" y="233680"/>
          <a:ext cx="10332402" cy="6289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C7D88A5-C115-A822-7A1D-40568D3B00AC}"/>
              </a:ext>
            </a:extLst>
          </p:cNvPr>
          <p:cNvGraphicFramePr/>
          <p:nvPr/>
        </p:nvGraphicFramePr>
        <p:xfrm>
          <a:off x="-101600" y="0"/>
          <a:ext cx="12192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Gelijkbenige driehoek 2">
            <a:extLst>
              <a:ext uri="{FF2B5EF4-FFF2-40B4-BE49-F238E27FC236}">
                <a16:creationId xmlns:a16="http://schemas.microsoft.com/office/drawing/2014/main" id="{4A1E0373-9438-3674-F000-5509DB054A35}"/>
              </a:ext>
            </a:extLst>
          </p:cNvPr>
          <p:cNvSpPr/>
          <p:nvPr/>
        </p:nvSpPr>
        <p:spPr>
          <a:xfrm>
            <a:off x="332825" y="184150"/>
            <a:ext cx="11603038" cy="1320800"/>
          </a:xfrm>
          <a:prstGeom prst="triangle">
            <a:avLst>
              <a:gd name="adj" fmla="val 49898"/>
            </a:avLst>
          </a:prstGeom>
          <a:solidFill>
            <a:srgbClr val="3182A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bg1"/>
                </a:solidFill>
                <a:latin typeface="+mj-lt"/>
              </a:rPr>
              <a:t>Gemeenteraad/OCMW-raad</a:t>
            </a:r>
          </a:p>
          <a:p>
            <a:pPr algn="ctr"/>
            <a:r>
              <a:rPr lang="nl-BE" dirty="0">
                <a:solidFill>
                  <a:schemeClr val="bg1"/>
                </a:solidFill>
                <a:latin typeface="+mj-lt"/>
              </a:rPr>
              <a:t>CBS/VB</a:t>
            </a:r>
          </a:p>
        </p:txBody>
      </p:sp>
      <p:sp>
        <p:nvSpPr>
          <p:cNvPr id="6" name="Rechthoek: afgeronde hoeken 5">
            <a:extLst>
              <a:ext uri="{FF2B5EF4-FFF2-40B4-BE49-F238E27FC236}">
                <a16:creationId xmlns:a16="http://schemas.microsoft.com/office/drawing/2014/main" id="{1225A13D-4781-66FD-DE9F-ABB3C0F0CEB5}"/>
              </a:ext>
            </a:extLst>
          </p:cNvPr>
          <p:cNvSpPr/>
          <p:nvPr/>
        </p:nvSpPr>
        <p:spPr>
          <a:xfrm>
            <a:off x="317043" y="2852407"/>
            <a:ext cx="2085119" cy="293576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normAutofit lnSpcReduction="10000"/>
          </a:bodyPr>
          <a:lstStyle/>
          <a:p>
            <a:pPr algn="ctr"/>
            <a:endParaRPr lang="nl-BE" sz="1500" b="1" dirty="0"/>
          </a:p>
          <a:p>
            <a:pPr algn="ctr"/>
            <a:r>
              <a:rPr lang="nl-BE" sz="1700" b="1" dirty="0">
                <a:solidFill>
                  <a:schemeClr val="tx1"/>
                </a:solidFill>
                <a:latin typeface="+mj-lt"/>
              </a:rPr>
              <a:t>Samenleven</a:t>
            </a:r>
          </a:p>
          <a:p>
            <a:pPr algn="ctr"/>
            <a:endParaRPr lang="nl-BE" sz="1500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Cultuur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Sport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Jeugd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Kennis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Sociale zaken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Welzijn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Toerisme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Evenementen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Intern. samenwerking</a:t>
            </a:r>
          </a:p>
          <a:p>
            <a:endParaRPr lang="nl-BE" sz="1500" b="1" dirty="0">
              <a:solidFill>
                <a:schemeClr val="tx1"/>
              </a:solidFill>
            </a:endParaRPr>
          </a:p>
          <a:p>
            <a:endParaRPr lang="nl-BE" sz="1500" b="1" dirty="0"/>
          </a:p>
          <a:p>
            <a:pPr algn="ctr"/>
            <a:endParaRPr lang="nl-BE" dirty="0"/>
          </a:p>
        </p:txBody>
      </p:sp>
      <p:sp>
        <p:nvSpPr>
          <p:cNvPr id="7" name="Rechthoek: afgeronde hoeken 6">
            <a:extLst>
              <a:ext uri="{FF2B5EF4-FFF2-40B4-BE49-F238E27FC236}">
                <a16:creationId xmlns:a16="http://schemas.microsoft.com/office/drawing/2014/main" id="{B74B7D6B-A708-0B9D-51FD-88F2FCD9E07D}"/>
              </a:ext>
            </a:extLst>
          </p:cNvPr>
          <p:cNvSpPr/>
          <p:nvPr/>
        </p:nvSpPr>
        <p:spPr>
          <a:xfrm>
            <a:off x="7317125" y="2852407"/>
            <a:ext cx="2305948" cy="29232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700" b="1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nl-BE" sz="1700" b="1" dirty="0">
                <a:solidFill>
                  <a:schemeClr val="tx1"/>
                </a:solidFill>
                <a:latin typeface="+mj-lt"/>
              </a:rPr>
              <a:t>Ondersteuning </a:t>
            </a:r>
          </a:p>
          <a:p>
            <a:pPr algn="ctr"/>
            <a:endParaRPr lang="nl-BE" sz="1500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Communicatie 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ICT &amp; digitalisering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Veiligheid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Noodplanning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Dierenwelzijn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Onderhoud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Burgerzaken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Onthaal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Duurzaamheid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AGM</a:t>
            </a:r>
          </a:p>
          <a:p>
            <a:pPr algn="ctr"/>
            <a:endParaRPr lang="nl-BE" sz="15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Rechthoek: afgeronde hoeken 7">
            <a:extLst>
              <a:ext uri="{FF2B5EF4-FFF2-40B4-BE49-F238E27FC236}">
                <a16:creationId xmlns:a16="http://schemas.microsoft.com/office/drawing/2014/main" id="{B410293A-8F1A-A626-9166-4436F719513E}"/>
              </a:ext>
            </a:extLst>
          </p:cNvPr>
          <p:cNvSpPr/>
          <p:nvPr/>
        </p:nvSpPr>
        <p:spPr>
          <a:xfrm>
            <a:off x="345122" y="1675759"/>
            <a:ext cx="9281957" cy="100583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700" b="1" dirty="0">
                <a:solidFill>
                  <a:schemeClr val="tx1"/>
                </a:solidFill>
                <a:latin typeface="+mj-lt"/>
              </a:rPr>
              <a:t>Algemeen</a:t>
            </a:r>
            <a:r>
              <a:rPr lang="nl-BE" b="1" dirty="0">
                <a:solidFill>
                  <a:schemeClr val="tx1"/>
                </a:solidFill>
                <a:latin typeface="+mj-lt"/>
              </a:rPr>
              <a:t> directeur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Beleid – HR – Secretariaat - IDPBW</a:t>
            </a:r>
          </a:p>
        </p:txBody>
      </p:sp>
      <p:sp>
        <p:nvSpPr>
          <p:cNvPr id="9" name="Rechthoek: afgeronde hoeken 8">
            <a:extLst>
              <a:ext uri="{FF2B5EF4-FFF2-40B4-BE49-F238E27FC236}">
                <a16:creationId xmlns:a16="http://schemas.microsoft.com/office/drawing/2014/main" id="{C4157BCC-2EB2-BD07-DDDB-C776DD734190}"/>
              </a:ext>
            </a:extLst>
          </p:cNvPr>
          <p:cNvSpPr/>
          <p:nvPr/>
        </p:nvSpPr>
        <p:spPr>
          <a:xfrm>
            <a:off x="2697120" y="2847068"/>
            <a:ext cx="2172508" cy="292478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nl-BE" sz="1500" b="1" dirty="0"/>
          </a:p>
          <a:p>
            <a:pPr algn="ctr"/>
            <a:endParaRPr lang="nl-BE" sz="1700" b="1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nl-BE" sz="1700" b="1" dirty="0">
                <a:solidFill>
                  <a:schemeClr val="tx1"/>
                </a:solidFill>
                <a:latin typeface="+mj-lt"/>
              </a:rPr>
              <a:t>Omgeving, klimaat en mobiliteit</a:t>
            </a:r>
          </a:p>
          <a:p>
            <a:pPr algn="ctr"/>
            <a:endParaRPr lang="nl-BE" sz="1500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Ruimtelijke ordening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Milieu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Mobiliteit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Wonen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Klimaat en natuur</a:t>
            </a:r>
            <a:endParaRPr lang="nl-BE" sz="1500" b="1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Lokale economie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Onroerend erfgoed</a:t>
            </a:r>
          </a:p>
          <a:p>
            <a:pPr algn="ctr"/>
            <a:endParaRPr lang="nl-BE" sz="1500" b="1" dirty="0">
              <a:solidFill>
                <a:schemeClr val="bg1"/>
              </a:solidFill>
            </a:endParaRPr>
          </a:p>
          <a:p>
            <a:pPr algn="ctr"/>
            <a:endParaRPr lang="nl-BE" sz="1300" dirty="0"/>
          </a:p>
          <a:p>
            <a:pPr algn="ctr"/>
            <a:endParaRPr lang="nl-BE" sz="1300" dirty="0"/>
          </a:p>
          <a:p>
            <a:pPr algn="ctr"/>
            <a:endParaRPr lang="nl-BE" sz="1300" dirty="0"/>
          </a:p>
        </p:txBody>
      </p:sp>
      <p:sp>
        <p:nvSpPr>
          <p:cNvPr id="10" name="Rechthoek: afgeronde hoeken 9">
            <a:extLst>
              <a:ext uri="{FF2B5EF4-FFF2-40B4-BE49-F238E27FC236}">
                <a16:creationId xmlns:a16="http://schemas.microsoft.com/office/drawing/2014/main" id="{8BC428D2-5C55-D58D-FE33-260BC9A75B5F}"/>
              </a:ext>
            </a:extLst>
          </p:cNvPr>
          <p:cNvSpPr/>
          <p:nvPr/>
        </p:nvSpPr>
        <p:spPr>
          <a:xfrm>
            <a:off x="9784591" y="1675759"/>
            <a:ext cx="2065319" cy="409984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CBB4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nl-BE" sz="1700" b="1" dirty="0">
                <a:solidFill>
                  <a:schemeClr val="tx1"/>
                </a:solidFill>
                <a:latin typeface="+mj-lt"/>
              </a:rPr>
              <a:t>Financieel directeur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Financiële zaken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Juridische zaken</a:t>
            </a:r>
          </a:p>
          <a:p>
            <a:pPr algn="ctr"/>
            <a:endParaRPr lang="nl-BE" sz="1700" b="1" dirty="0">
              <a:solidFill>
                <a:schemeClr val="tx1"/>
              </a:solidFill>
              <a:latin typeface="+mj-lt"/>
            </a:endParaRPr>
          </a:p>
          <a:p>
            <a:pPr algn="ctr"/>
            <a:endParaRPr lang="nl-BE" sz="17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" name="Rechthoek: afgeronde hoeken 14">
            <a:extLst>
              <a:ext uri="{FF2B5EF4-FFF2-40B4-BE49-F238E27FC236}">
                <a16:creationId xmlns:a16="http://schemas.microsoft.com/office/drawing/2014/main" id="{2F8096E2-7159-01F5-2243-74C8236CBB98}"/>
              </a:ext>
            </a:extLst>
          </p:cNvPr>
          <p:cNvSpPr/>
          <p:nvPr/>
        </p:nvSpPr>
        <p:spPr>
          <a:xfrm>
            <a:off x="1857057" y="291160"/>
            <a:ext cx="914400" cy="496400"/>
          </a:xfrm>
          <a:prstGeom prst="roundRect">
            <a:avLst/>
          </a:prstGeom>
          <a:solidFill>
            <a:srgbClr val="318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latin typeface="+mj-lt"/>
              </a:rPr>
              <a:t>AGB</a:t>
            </a:r>
          </a:p>
        </p:txBody>
      </p:sp>
      <p:sp>
        <p:nvSpPr>
          <p:cNvPr id="16" name="Rechthoek: afgeronde hoeken 15">
            <a:extLst>
              <a:ext uri="{FF2B5EF4-FFF2-40B4-BE49-F238E27FC236}">
                <a16:creationId xmlns:a16="http://schemas.microsoft.com/office/drawing/2014/main" id="{AA10EFE8-9D7F-A753-E3ED-4F7A31B02DC4}"/>
              </a:ext>
            </a:extLst>
          </p:cNvPr>
          <p:cNvSpPr/>
          <p:nvPr/>
        </p:nvSpPr>
        <p:spPr>
          <a:xfrm>
            <a:off x="9801225" y="291160"/>
            <a:ext cx="914400" cy="496400"/>
          </a:xfrm>
          <a:prstGeom prst="roundRect">
            <a:avLst/>
          </a:prstGeom>
          <a:solidFill>
            <a:srgbClr val="3182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latin typeface="+mj-lt"/>
              </a:rPr>
              <a:t>BCSD</a:t>
            </a:r>
          </a:p>
        </p:txBody>
      </p:sp>
      <p:pic>
        <p:nvPicPr>
          <p:cNvPr id="22" name="Afbeelding 21">
            <a:extLst>
              <a:ext uri="{FF2B5EF4-FFF2-40B4-BE49-F238E27FC236}">
                <a16:creationId xmlns:a16="http://schemas.microsoft.com/office/drawing/2014/main" id="{C05E81E8-E094-ABE8-A5D0-D331650F3AA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6631" y="36440"/>
            <a:ext cx="1002887" cy="1005840"/>
          </a:xfrm>
          <a:prstGeom prst="rect">
            <a:avLst/>
          </a:prstGeom>
        </p:spPr>
      </p:pic>
      <p:sp>
        <p:nvSpPr>
          <p:cNvPr id="23" name="Tekstvak 22">
            <a:extLst>
              <a:ext uri="{FF2B5EF4-FFF2-40B4-BE49-F238E27FC236}">
                <a16:creationId xmlns:a16="http://schemas.microsoft.com/office/drawing/2014/main" id="{0C6C74ED-4AD8-B281-4330-3D1C733F0492}"/>
              </a:ext>
            </a:extLst>
          </p:cNvPr>
          <p:cNvSpPr txBox="1"/>
          <p:nvPr/>
        </p:nvSpPr>
        <p:spPr>
          <a:xfrm>
            <a:off x="-113844" y="-204092"/>
            <a:ext cx="430887" cy="13208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nl-BE" sz="1600" dirty="0">
                <a:solidFill>
                  <a:schemeClr val="bg1"/>
                </a:solidFill>
                <a:latin typeface="+mj-lt"/>
              </a:rPr>
              <a:t>Organogram</a:t>
            </a:r>
          </a:p>
        </p:txBody>
      </p:sp>
      <p:sp>
        <p:nvSpPr>
          <p:cNvPr id="5" name="Rechthoek: afgeronde hoeken 4">
            <a:extLst>
              <a:ext uri="{FF2B5EF4-FFF2-40B4-BE49-F238E27FC236}">
                <a16:creationId xmlns:a16="http://schemas.microsoft.com/office/drawing/2014/main" id="{ED0D457A-0675-F298-C7B9-6F0D0B3C74AE}"/>
              </a:ext>
            </a:extLst>
          </p:cNvPr>
          <p:cNvSpPr/>
          <p:nvPr/>
        </p:nvSpPr>
        <p:spPr>
          <a:xfrm>
            <a:off x="5007122" y="2834395"/>
            <a:ext cx="2172508" cy="292478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t"/>
          <a:lstStyle/>
          <a:p>
            <a:pPr algn="ctr"/>
            <a:r>
              <a:rPr lang="nl-BE" sz="1700" b="1" dirty="0" err="1">
                <a:solidFill>
                  <a:schemeClr val="tx1"/>
                </a:solidFill>
                <a:latin typeface="+mj-lt"/>
              </a:rPr>
              <a:t>Grondgebiedzaken</a:t>
            </a:r>
            <a:endParaRPr lang="nl-BE" sz="1700" b="1" dirty="0">
              <a:solidFill>
                <a:schemeClr val="tx1"/>
              </a:solidFill>
              <a:latin typeface="+mj-lt"/>
            </a:endParaRPr>
          </a:p>
          <a:p>
            <a:pPr algn="ctr"/>
            <a:endParaRPr lang="nl-BE" sz="1500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Uitbestede werken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GIS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Gebouwen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Werken in eigen beheer</a:t>
            </a:r>
          </a:p>
          <a:p>
            <a:pPr algn="ctr"/>
            <a:r>
              <a:rPr lang="nl-BE" sz="1500" dirty="0">
                <a:solidFill>
                  <a:schemeClr val="tx1"/>
                </a:solidFill>
                <a:latin typeface="+mj-lt"/>
              </a:rPr>
              <a:t>Werkliedendienst</a:t>
            </a:r>
          </a:p>
          <a:p>
            <a:pPr algn="ctr"/>
            <a:endParaRPr lang="nl-BE" sz="1500" b="1" dirty="0">
              <a:solidFill>
                <a:schemeClr val="bg1"/>
              </a:solidFill>
            </a:endParaRPr>
          </a:p>
          <a:p>
            <a:pPr algn="ctr"/>
            <a:endParaRPr lang="nl-BE" sz="1300" dirty="0"/>
          </a:p>
          <a:p>
            <a:pPr algn="ctr"/>
            <a:endParaRPr lang="nl-BE" sz="1300" dirty="0"/>
          </a:p>
          <a:p>
            <a:pPr algn="ctr"/>
            <a:endParaRPr lang="nl-BE" sz="1300" dirty="0"/>
          </a:p>
        </p:txBody>
      </p:sp>
    </p:spTree>
    <p:extLst>
      <p:ext uri="{BB962C8B-B14F-4D97-AF65-F5344CB8AC3E}">
        <p14:creationId xmlns:p14="http://schemas.microsoft.com/office/powerpoint/2010/main" val="2335096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">
            <a:extLst>
              <a:ext uri="{FF2B5EF4-FFF2-40B4-BE49-F238E27FC236}">
                <a16:creationId xmlns:a16="http://schemas.microsoft.com/office/drawing/2014/main" id="{1B8F9754-3F0C-E892-18F2-128004B3A9D9}"/>
              </a:ext>
            </a:extLst>
          </p:cNvPr>
          <p:cNvSpPr/>
          <p:nvPr/>
        </p:nvSpPr>
        <p:spPr>
          <a:xfrm>
            <a:off x="4069975" y="2321859"/>
            <a:ext cx="4032675" cy="1953340"/>
          </a:xfrm>
          <a:prstGeom prst="rect">
            <a:avLst/>
          </a:prstGeom>
          <a:ln w="38100">
            <a:solidFill>
              <a:srgbClr val="CBB42A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BE" sz="1300" b="1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Rechthoek 20" descr="Niveau 3 Item hiërarchie 1">
            <a:extLst>
              <a:ext uri="{FF2B5EF4-FFF2-40B4-BE49-F238E27FC236}">
                <a16:creationId xmlns:a16="http://schemas.microsoft.com/office/drawing/2014/main" id="{15CEA15C-8C59-4D2F-8040-B72EEAE6FB4A}"/>
              </a:ext>
            </a:extLst>
          </p:cNvPr>
          <p:cNvSpPr/>
          <p:nvPr/>
        </p:nvSpPr>
        <p:spPr>
          <a:xfrm>
            <a:off x="1972762" y="4402506"/>
            <a:ext cx="2487905" cy="906612"/>
          </a:xfrm>
          <a:prstGeom prst="rect">
            <a:avLst/>
          </a:prstGeom>
          <a:ln w="38100">
            <a:solidFill>
              <a:srgbClr val="CBB42A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Ondersteuning</a:t>
            </a:r>
          </a:p>
        </p:txBody>
      </p:sp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2" y="858416"/>
            <a:ext cx="3843736" cy="112310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</a:t>
            </a:r>
          </a:p>
        </p:txBody>
      </p:sp>
      <p:sp>
        <p:nvSpPr>
          <p:cNvPr id="58" name="Rechthoek 57" descr="Niveau 2 Item hiërarchie 4">
            <a:extLst>
              <a:ext uri="{FF2B5EF4-FFF2-40B4-BE49-F238E27FC236}">
                <a16:creationId xmlns:a16="http://schemas.microsoft.com/office/drawing/2014/main" id="{D255DCE8-5E06-4464-88EC-74B1C77E043F}"/>
              </a:ext>
            </a:extLst>
          </p:cNvPr>
          <p:cNvSpPr/>
          <p:nvPr/>
        </p:nvSpPr>
        <p:spPr>
          <a:xfrm>
            <a:off x="8290765" y="858415"/>
            <a:ext cx="2876076" cy="112310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Financieel Directeur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 </a:t>
            </a:r>
            <a:endParaRPr lang="nl-NL" sz="1300" kern="1200" dirty="0">
              <a:solidFill>
                <a:prstClr val="black"/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64" name="Rechthoek 63" descr="Niveau 3 Item hiërarchie 1">
            <a:extLst>
              <a:ext uri="{FF2B5EF4-FFF2-40B4-BE49-F238E27FC236}">
                <a16:creationId xmlns:a16="http://schemas.microsoft.com/office/drawing/2014/main" id="{76D1F3BE-C01C-40E7-B631-21770A9368C5}"/>
              </a:ext>
            </a:extLst>
          </p:cNvPr>
          <p:cNvSpPr/>
          <p:nvPr/>
        </p:nvSpPr>
        <p:spPr>
          <a:xfrm>
            <a:off x="4820957" y="4402506"/>
            <a:ext cx="2487905" cy="906612"/>
          </a:xfrm>
          <a:prstGeom prst="rect">
            <a:avLst/>
          </a:prstGeom>
          <a:ln w="38100">
            <a:solidFill>
              <a:srgbClr val="CBB42A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Omgeving, klimaat en mobiliteit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 err="1">
                <a:solidFill>
                  <a:schemeClr val="tx1"/>
                </a:solidFill>
                <a:latin typeface="+mj-lt"/>
              </a:rPr>
              <a:t>Grondgebiedzaken</a:t>
            </a:r>
            <a:endParaRPr lang="nl-NL" sz="1300" b="1" dirty="0">
              <a:solidFill>
                <a:schemeClr val="tx1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5" name="Rechthoek 64" descr="Niveau 3 Item hiërarchie 1">
            <a:extLst>
              <a:ext uri="{FF2B5EF4-FFF2-40B4-BE49-F238E27FC236}">
                <a16:creationId xmlns:a16="http://schemas.microsoft.com/office/drawing/2014/main" id="{BD262C55-BDAD-4D0E-8566-E3D505EB25AE}"/>
              </a:ext>
            </a:extLst>
          </p:cNvPr>
          <p:cNvSpPr/>
          <p:nvPr/>
        </p:nvSpPr>
        <p:spPr>
          <a:xfrm>
            <a:off x="7698337" y="4402506"/>
            <a:ext cx="2487905" cy="906612"/>
          </a:xfrm>
          <a:prstGeom prst="rect">
            <a:avLst/>
          </a:prstGeom>
          <a:ln w="38100">
            <a:solidFill>
              <a:srgbClr val="CBB42A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Samenleven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36807" y="2461979"/>
            <a:ext cx="1626153" cy="582318"/>
          </a:xfrm>
          <a:prstGeom prst="rect">
            <a:avLst/>
          </a:prstGeom>
          <a:ln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Secretariaat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67" name="Rechthoek 66" descr="Niveau 3 Item hiërarchie 2">
            <a:extLst>
              <a:ext uri="{FF2B5EF4-FFF2-40B4-BE49-F238E27FC236}">
                <a16:creationId xmlns:a16="http://schemas.microsoft.com/office/drawing/2014/main" id="{1BCB6FF7-8593-45F4-97CC-24AA0DEB116D}"/>
              </a:ext>
            </a:extLst>
          </p:cNvPr>
          <p:cNvSpPr/>
          <p:nvPr/>
        </p:nvSpPr>
        <p:spPr>
          <a:xfrm>
            <a:off x="4166176" y="3476835"/>
            <a:ext cx="1626153" cy="582318"/>
          </a:xfrm>
          <a:prstGeom prst="rect">
            <a:avLst/>
          </a:prstGeom>
          <a:ln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Beleid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8" name="Rechthoek 67" descr="Niveau 3 Item hiërarchie 2">
            <a:extLst>
              <a:ext uri="{FF2B5EF4-FFF2-40B4-BE49-F238E27FC236}">
                <a16:creationId xmlns:a16="http://schemas.microsoft.com/office/drawing/2014/main" id="{74756D43-0879-4983-A14A-E7D28AB83B61}"/>
              </a:ext>
            </a:extLst>
          </p:cNvPr>
          <p:cNvSpPr/>
          <p:nvPr/>
        </p:nvSpPr>
        <p:spPr>
          <a:xfrm>
            <a:off x="6315582" y="2420858"/>
            <a:ext cx="1626153" cy="582319"/>
          </a:xfrm>
          <a:prstGeom prst="rect">
            <a:avLst/>
          </a:prstGeom>
          <a:ln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HRM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69" name="Rechthoek 68" descr="Niveau 3 Item hiërarchie 2">
            <a:extLst>
              <a:ext uri="{FF2B5EF4-FFF2-40B4-BE49-F238E27FC236}">
                <a16:creationId xmlns:a16="http://schemas.microsoft.com/office/drawing/2014/main" id="{9AD0D7F2-8D0D-46A8-9ECA-978DDD210B10}"/>
              </a:ext>
            </a:extLst>
          </p:cNvPr>
          <p:cNvSpPr/>
          <p:nvPr/>
        </p:nvSpPr>
        <p:spPr>
          <a:xfrm>
            <a:off x="6337492" y="3464506"/>
            <a:ext cx="1626153" cy="606976"/>
          </a:xfrm>
          <a:prstGeom prst="rect">
            <a:avLst/>
          </a:prstGeom>
          <a:ln>
            <a:solidFill>
              <a:srgbClr val="3182A6"/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IDPBW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10" y="0"/>
            <a:ext cx="0" cy="858416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97" name="Verbindingslijn: Hoek 35" descr="Verbindingslijn">
            <a:extLst>
              <a:ext uri="{FF2B5EF4-FFF2-40B4-BE49-F238E27FC236}">
                <a16:creationId xmlns:a16="http://schemas.microsoft.com/office/drawing/2014/main" id="{AA5CF92F-FAE1-4B04-B3DF-21FF42A8FD00}"/>
              </a:ext>
            </a:extLst>
          </p:cNvPr>
          <p:cNvCxnSpPr>
            <a:cxnSpLocks/>
            <a:stCxn id="26" idx="2"/>
            <a:endCxn id="68" idx="1"/>
          </p:cNvCxnSpPr>
          <p:nvPr/>
        </p:nvCxnSpPr>
        <p:spPr>
          <a:xfrm rot="16200000" flipH="1">
            <a:off x="5824997" y="2221433"/>
            <a:ext cx="730498" cy="250672"/>
          </a:xfrm>
          <a:prstGeom prst="bentConnector2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01" name="Verbindingslijn: Hoek 35" descr="Verbindingslijn">
            <a:extLst>
              <a:ext uri="{FF2B5EF4-FFF2-40B4-BE49-F238E27FC236}">
                <a16:creationId xmlns:a16="http://schemas.microsoft.com/office/drawing/2014/main" id="{38964B42-9912-4737-93F7-CF4A905B0CD9}"/>
              </a:ext>
            </a:extLst>
          </p:cNvPr>
          <p:cNvCxnSpPr>
            <a:cxnSpLocks/>
            <a:stCxn id="26" idx="2"/>
            <a:endCxn id="69" idx="1"/>
          </p:cNvCxnSpPr>
          <p:nvPr/>
        </p:nvCxnSpPr>
        <p:spPr>
          <a:xfrm rot="16200000" flipH="1">
            <a:off x="5307964" y="2738466"/>
            <a:ext cx="1786474" cy="272582"/>
          </a:xfrm>
          <a:prstGeom prst="bentConnector2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07" name="Verbindingslijn: Hoek 35" descr="Verbindingslijn">
            <a:extLst>
              <a:ext uri="{FF2B5EF4-FFF2-40B4-BE49-F238E27FC236}">
                <a16:creationId xmlns:a16="http://schemas.microsoft.com/office/drawing/2014/main" id="{FBDA5F5B-408B-414D-AB08-F53992E5A970}"/>
              </a:ext>
            </a:extLst>
          </p:cNvPr>
          <p:cNvCxnSpPr>
            <a:cxnSpLocks/>
            <a:stCxn id="26" idx="2"/>
            <a:endCxn id="67" idx="3"/>
          </p:cNvCxnSpPr>
          <p:nvPr/>
        </p:nvCxnSpPr>
        <p:spPr>
          <a:xfrm rot="5400000">
            <a:off x="5035383" y="2738467"/>
            <a:ext cx="1786474" cy="272581"/>
          </a:xfrm>
          <a:prstGeom prst="bentConnector2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08" name="Verbindingslijn: Hoek 35" descr="Verbindingslijn">
            <a:extLst>
              <a:ext uri="{FF2B5EF4-FFF2-40B4-BE49-F238E27FC236}">
                <a16:creationId xmlns:a16="http://schemas.microsoft.com/office/drawing/2014/main" id="{AD9C20FF-F9BD-462F-A325-0D3D2C66250B}"/>
              </a:ext>
            </a:extLst>
          </p:cNvPr>
          <p:cNvCxnSpPr>
            <a:cxnSpLocks/>
          </p:cNvCxnSpPr>
          <p:nvPr/>
        </p:nvCxnSpPr>
        <p:spPr>
          <a:xfrm rot="5400000">
            <a:off x="5528126" y="2213136"/>
            <a:ext cx="771618" cy="301950"/>
          </a:xfrm>
          <a:prstGeom prst="bentConnector2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12" name="Verbindingslijn: Hoek 35" descr="Verbindingslijn">
            <a:extLst>
              <a:ext uri="{FF2B5EF4-FFF2-40B4-BE49-F238E27FC236}">
                <a16:creationId xmlns:a16="http://schemas.microsoft.com/office/drawing/2014/main" id="{59A6F1AB-DDED-4914-8E32-F01D80E6B24B}"/>
              </a:ext>
            </a:extLst>
          </p:cNvPr>
          <p:cNvCxnSpPr>
            <a:cxnSpLocks/>
            <a:stCxn id="26" idx="2"/>
            <a:endCxn id="65" idx="0"/>
          </p:cNvCxnSpPr>
          <p:nvPr/>
        </p:nvCxnSpPr>
        <p:spPr>
          <a:xfrm rot="16200000" flipH="1">
            <a:off x="6293107" y="1753323"/>
            <a:ext cx="2420986" cy="2877380"/>
          </a:xfrm>
          <a:prstGeom prst="bentConnector3">
            <a:avLst>
              <a:gd name="adj1" fmla="val 50000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16" name="Verbindingslijn: Hoek 35" descr="Verbindingslijn">
            <a:extLst>
              <a:ext uri="{FF2B5EF4-FFF2-40B4-BE49-F238E27FC236}">
                <a16:creationId xmlns:a16="http://schemas.microsoft.com/office/drawing/2014/main" id="{224455CA-616D-4BBE-B817-18570C86A32E}"/>
              </a:ext>
            </a:extLst>
          </p:cNvPr>
          <p:cNvCxnSpPr>
            <a:cxnSpLocks/>
            <a:stCxn id="26" idx="2"/>
            <a:endCxn id="21" idx="0"/>
          </p:cNvCxnSpPr>
          <p:nvPr/>
        </p:nvCxnSpPr>
        <p:spPr>
          <a:xfrm rot="5400000">
            <a:off x="3430320" y="1767916"/>
            <a:ext cx="2420986" cy="2848195"/>
          </a:xfrm>
          <a:prstGeom prst="bentConnector3">
            <a:avLst>
              <a:gd name="adj1" fmla="val 49999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22" name="Rechte verbindingslijn 121" descr="Verbindingslijn">
            <a:extLst>
              <a:ext uri="{FF2B5EF4-FFF2-40B4-BE49-F238E27FC236}">
                <a16:creationId xmlns:a16="http://schemas.microsoft.com/office/drawing/2014/main" id="{F841C83B-FCB5-477F-B908-07876D7136A2}"/>
              </a:ext>
            </a:extLst>
          </p:cNvPr>
          <p:cNvCxnSpPr>
            <a:cxnSpLocks/>
          </p:cNvCxnSpPr>
          <p:nvPr/>
        </p:nvCxnSpPr>
        <p:spPr>
          <a:xfrm>
            <a:off x="6064910" y="1981518"/>
            <a:ext cx="0" cy="2420986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42" name="Verbindingslijn: Hoek 35" descr="Verbindingslijn">
            <a:extLst>
              <a:ext uri="{FF2B5EF4-FFF2-40B4-BE49-F238E27FC236}">
                <a16:creationId xmlns:a16="http://schemas.microsoft.com/office/drawing/2014/main" id="{54F43344-1FB9-4B9D-A2B6-4C8E568E31CF}"/>
              </a:ext>
            </a:extLst>
          </p:cNvPr>
          <p:cNvCxnSpPr>
            <a:cxnSpLocks/>
            <a:stCxn id="26" idx="3"/>
            <a:endCxn id="58" idx="1"/>
          </p:cNvCxnSpPr>
          <p:nvPr/>
        </p:nvCxnSpPr>
        <p:spPr>
          <a:xfrm flipV="1">
            <a:off x="7986778" y="1419967"/>
            <a:ext cx="303987" cy="1"/>
          </a:xfrm>
          <a:prstGeom prst="bentConnector3">
            <a:avLst>
              <a:gd name="adj1" fmla="val 50000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149" name="Rechthoek 148" descr="Niveau 3 Item hiërarchie 2">
            <a:extLst>
              <a:ext uri="{FF2B5EF4-FFF2-40B4-BE49-F238E27FC236}">
                <a16:creationId xmlns:a16="http://schemas.microsoft.com/office/drawing/2014/main" id="{BCE1AA33-EA82-4F44-A591-859C49280B87}"/>
              </a:ext>
            </a:extLst>
          </p:cNvPr>
          <p:cNvSpPr/>
          <p:nvPr/>
        </p:nvSpPr>
        <p:spPr>
          <a:xfrm>
            <a:off x="8915727" y="2670551"/>
            <a:ext cx="1626153" cy="383671"/>
          </a:xfrm>
          <a:prstGeom prst="rect">
            <a:avLst/>
          </a:prstGeom>
          <a:ln w="38100">
            <a:solidFill>
              <a:srgbClr val="CBB42A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Financiële zaken</a:t>
            </a:r>
          </a:p>
        </p:txBody>
      </p:sp>
      <p:cxnSp>
        <p:nvCxnSpPr>
          <p:cNvPr id="150" name="Rechte verbindingslijn 149" descr="Verbindingslijn">
            <a:extLst>
              <a:ext uri="{FF2B5EF4-FFF2-40B4-BE49-F238E27FC236}">
                <a16:creationId xmlns:a16="http://schemas.microsoft.com/office/drawing/2014/main" id="{3B8DA35C-E046-4D12-909C-849CCA7F4C5A}"/>
              </a:ext>
            </a:extLst>
          </p:cNvPr>
          <p:cNvCxnSpPr>
            <a:cxnSpLocks/>
            <a:stCxn id="58" idx="2"/>
            <a:endCxn id="149" idx="0"/>
          </p:cNvCxnSpPr>
          <p:nvPr/>
        </p:nvCxnSpPr>
        <p:spPr>
          <a:xfrm>
            <a:off x="9728803" y="1981518"/>
            <a:ext cx="1" cy="689033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2" name="Tekstvak 1">
            <a:extLst>
              <a:ext uri="{FF2B5EF4-FFF2-40B4-BE49-F238E27FC236}">
                <a16:creationId xmlns:a16="http://schemas.microsoft.com/office/drawing/2014/main" id="{FFB34295-378B-B7F7-7004-7F4C02F983A8}"/>
              </a:ext>
            </a:extLst>
          </p:cNvPr>
          <p:cNvSpPr txBox="1"/>
          <p:nvPr/>
        </p:nvSpPr>
        <p:spPr>
          <a:xfrm>
            <a:off x="8435788" y="5091537"/>
            <a:ext cx="36485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BE" sz="1200" b="1" u="sng" dirty="0">
                <a:latin typeface="+mj-lt"/>
              </a:rPr>
              <a:t>Legende:</a:t>
            </a:r>
          </a:p>
          <a:p>
            <a:pPr algn="r"/>
            <a:r>
              <a:rPr lang="nl-BE" sz="1200" b="1" dirty="0">
                <a:solidFill>
                  <a:srgbClr val="CBB42A"/>
                </a:solidFill>
                <a:latin typeface="+mj-lt"/>
              </a:rPr>
              <a:t>Cluster</a:t>
            </a:r>
          </a:p>
          <a:p>
            <a:pPr algn="r"/>
            <a:r>
              <a:rPr lang="nl-BE" sz="1200" b="1" dirty="0">
                <a:solidFill>
                  <a:srgbClr val="DE516D"/>
                </a:solidFill>
                <a:latin typeface="+mj-lt"/>
              </a:rPr>
              <a:t>Afdeling</a:t>
            </a:r>
          </a:p>
          <a:p>
            <a:pPr algn="r"/>
            <a:r>
              <a:rPr lang="nl-BE" sz="1200" b="1" dirty="0">
                <a:solidFill>
                  <a:srgbClr val="3182A6"/>
                </a:solidFill>
                <a:latin typeface="+mj-lt"/>
              </a:rPr>
              <a:t>Dienst</a:t>
            </a:r>
          </a:p>
          <a:p>
            <a:pPr algn="r"/>
            <a:r>
              <a:rPr lang="nl-BE" sz="1200" dirty="0">
                <a:latin typeface="+mj-lt"/>
              </a:rPr>
              <a:t>Personeelslid gemeente</a:t>
            </a:r>
          </a:p>
          <a:p>
            <a:pPr algn="r"/>
            <a:r>
              <a:rPr lang="nl-BE" sz="1200" i="1" dirty="0">
                <a:latin typeface="+mj-lt"/>
              </a:rPr>
              <a:t>Personeelslid OCMW</a:t>
            </a:r>
          </a:p>
          <a:p>
            <a:pPr algn="r"/>
            <a:r>
              <a:rPr lang="nl-BE" sz="1200" dirty="0">
                <a:latin typeface="+mj-lt"/>
              </a:rPr>
              <a:t>*Lid van het managementteam</a:t>
            </a:r>
          </a:p>
          <a:p>
            <a:pPr algn="r"/>
            <a:r>
              <a:rPr lang="nl-BE" sz="1200" dirty="0">
                <a:highlight>
                  <a:srgbClr val="C0C0C0"/>
                </a:highlight>
                <a:latin typeface="+mj-lt"/>
              </a:rPr>
              <a:t>X </a:t>
            </a:r>
            <a:r>
              <a:rPr lang="nl-BE" sz="1200" dirty="0">
                <a:latin typeface="+mj-lt"/>
              </a:rPr>
              <a:t>VTE = vacant</a:t>
            </a:r>
          </a:p>
          <a:p>
            <a:pPr algn="r"/>
            <a:r>
              <a:rPr lang="nl-BE" sz="1200" dirty="0">
                <a:latin typeface="+mj-lt"/>
              </a:rPr>
              <a:t>Aantal effectief </a:t>
            </a:r>
            <a:r>
              <a:rPr lang="nl-BE" sz="1200" b="1" dirty="0">
                <a:latin typeface="+mj-lt"/>
              </a:rPr>
              <a:t>/</a:t>
            </a:r>
            <a:r>
              <a:rPr lang="nl-BE" sz="1200" dirty="0">
                <a:latin typeface="+mj-lt"/>
              </a:rPr>
              <a:t> voorzien volgens personeelsplan </a:t>
            </a:r>
            <a:r>
              <a:rPr lang="nl-BE" sz="1200" b="1" dirty="0">
                <a:latin typeface="+mj-lt"/>
              </a:rPr>
              <a:t>VTE</a:t>
            </a:r>
            <a:r>
              <a:rPr lang="nl-BE" sz="1200" dirty="0">
                <a:latin typeface="+mj-lt"/>
              </a:rPr>
              <a:t> 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20D22107-608A-E162-31F6-F5692A8E75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76" y="149103"/>
            <a:ext cx="883925" cy="88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726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1" y="662473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41" y="2068699"/>
            <a:ext cx="3843737" cy="2176730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Secretariaat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b="1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Teamleider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 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D1-D3 Administratie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0,42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09" y="23293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>
            <a:off x="6064909" y="1779686"/>
            <a:ext cx="1" cy="289013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2" name="Afbeelding 1">
            <a:extLst>
              <a:ext uri="{FF2B5EF4-FFF2-40B4-BE49-F238E27FC236}">
                <a16:creationId xmlns:a16="http://schemas.microsoft.com/office/drawing/2014/main" id="{A7EC890B-29FB-ACAD-D73B-9733CC4791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76" y="149103"/>
            <a:ext cx="883925" cy="88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617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1" y="662473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1755" y="3213321"/>
            <a:ext cx="3843737" cy="3009617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 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dirty="0">
                <a:solidFill>
                  <a:prstClr val="black"/>
                </a:solidFill>
                <a:latin typeface="+mj-lt"/>
              </a:rPr>
              <a:t>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0,8/1 VTE</a:t>
            </a: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09" y="23293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3" name="Rechthoek 2" descr="Niveau 2 Item hiërarchie 4">
            <a:extLst>
              <a:ext uri="{FF2B5EF4-FFF2-40B4-BE49-F238E27FC236}">
                <a16:creationId xmlns:a16="http://schemas.microsoft.com/office/drawing/2014/main" id="{2D962831-9940-DA3B-FC20-8E8696BD6343}"/>
              </a:ext>
            </a:extLst>
          </p:cNvPr>
          <p:cNvSpPr/>
          <p:nvPr/>
        </p:nvSpPr>
        <p:spPr>
          <a:xfrm>
            <a:off x="4141755" y="1937897"/>
            <a:ext cx="3843736" cy="1117213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HRM*</a:t>
            </a:r>
          </a:p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u="sng" kern="12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A1a–A3a </a:t>
            </a:r>
            <a:r>
              <a:rPr lang="nl-NL" sz="1300" u="sng" dirty="0">
                <a:solidFill>
                  <a:schemeClr val="tx1"/>
                </a:solidFill>
                <a:latin typeface="+mj-lt"/>
              </a:rPr>
              <a:t>Coördinator</a:t>
            </a:r>
            <a:endParaRPr lang="nl-NL" sz="1300" u="sng" strike="sngStrike" dirty="0">
              <a:solidFill>
                <a:schemeClr val="tx1"/>
              </a:solidFill>
              <a:latin typeface="+mj-lt"/>
            </a:endParaRPr>
          </a:p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0,8/1</a:t>
            </a:r>
            <a:r>
              <a:rPr lang="nl-NL" sz="1300" dirty="0">
                <a:solidFill>
                  <a:schemeClr val="tx1"/>
                </a:solidFill>
                <a:latin typeface="+mj-lt"/>
              </a:rPr>
              <a:t> VTE</a:t>
            </a:r>
            <a:endParaRPr lang="nl-NL" sz="1300" kern="1200" dirty="0">
              <a:solidFill>
                <a:schemeClr val="tx1"/>
              </a:solidFill>
              <a:latin typeface="+mj-lt"/>
              <a:ea typeface="+mn-ea"/>
              <a:cs typeface="+mn-cs"/>
            </a:endParaRPr>
          </a:p>
        </p:txBody>
      </p:sp>
      <p:cxnSp>
        <p:nvCxnSpPr>
          <p:cNvPr id="2" name="Rechte verbindingslijn 1" descr="Verbindingslijn">
            <a:extLst>
              <a:ext uri="{FF2B5EF4-FFF2-40B4-BE49-F238E27FC236}">
                <a16:creationId xmlns:a16="http://schemas.microsoft.com/office/drawing/2014/main" id="{EB4DDFB1-104C-7228-0F31-9DBC6510779F}"/>
              </a:ext>
            </a:extLst>
          </p:cNvPr>
          <p:cNvCxnSpPr>
            <a:cxnSpLocks/>
            <a:endCxn id="3" idx="0"/>
          </p:cNvCxnSpPr>
          <p:nvPr/>
        </p:nvCxnSpPr>
        <p:spPr>
          <a:xfrm flipH="1">
            <a:off x="6063623" y="1779686"/>
            <a:ext cx="1" cy="158211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5" name="Rechte verbindingslijn 4" descr="Verbindingslijn">
            <a:extLst>
              <a:ext uri="{FF2B5EF4-FFF2-40B4-BE49-F238E27FC236}">
                <a16:creationId xmlns:a16="http://schemas.microsoft.com/office/drawing/2014/main" id="{7494FC5F-4FDC-B982-5270-75EB735C4B5F}"/>
              </a:ext>
            </a:extLst>
          </p:cNvPr>
          <p:cNvCxnSpPr>
            <a:cxnSpLocks/>
          </p:cNvCxnSpPr>
          <p:nvPr/>
        </p:nvCxnSpPr>
        <p:spPr>
          <a:xfrm>
            <a:off x="6063623" y="3055110"/>
            <a:ext cx="0" cy="158211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4" name="Afbeelding 3">
            <a:extLst>
              <a:ext uri="{FF2B5EF4-FFF2-40B4-BE49-F238E27FC236}">
                <a16:creationId xmlns:a16="http://schemas.microsoft.com/office/drawing/2014/main" id="{D53438E8-7BE7-AE58-3320-974EC527EB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76" y="149103"/>
            <a:ext cx="883925" cy="88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355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1" y="662473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nl-NL" sz="1300" kern="1200" dirty="0">
              <a:solidFill>
                <a:prstClr val="black"/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41" y="2166668"/>
            <a:ext cx="3943684" cy="1706084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Beleid 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A1a-A</a:t>
            </a:r>
            <a:r>
              <a:rPr lang="nl-NL" sz="1300" b="1" u="sng" dirty="0">
                <a:solidFill>
                  <a:srgbClr val="00B050"/>
                </a:solidFill>
                <a:latin typeface="+mj-lt"/>
              </a:rPr>
              <a:t>2</a:t>
            </a:r>
            <a:r>
              <a:rPr lang="nl-NL" sz="1300" u="sng" dirty="0">
                <a:solidFill>
                  <a:prstClr val="black"/>
                </a:solidFill>
                <a:latin typeface="+mj-lt"/>
              </a:rPr>
              <a:t>a </a:t>
            </a:r>
            <a:r>
              <a:rPr lang="nl-NL" sz="1300" b="1" u="sng" dirty="0">
                <a:solidFill>
                  <a:srgbClr val="00B050"/>
                </a:solidFill>
                <a:latin typeface="+mj-lt"/>
              </a:rPr>
              <a:t>Expert</a:t>
            </a:r>
            <a:r>
              <a:rPr lang="nl-NL" sz="1300" u="sng" dirty="0">
                <a:solidFill>
                  <a:prstClr val="black"/>
                </a:solidFill>
                <a:latin typeface="+mj-lt"/>
              </a:rPr>
              <a:t>*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dirty="0">
                <a:solidFill>
                  <a:prstClr val="black"/>
                </a:solidFill>
                <a:latin typeface="+mj-lt"/>
              </a:rPr>
              <a:t> VTE</a:t>
            </a:r>
            <a:r>
              <a:rPr lang="nl-NL" sz="1300" u="sng" dirty="0">
                <a:solidFill>
                  <a:prstClr val="black"/>
                </a:solidFill>
                <a:latin typeface="+mj-lt"/>
              </a:rPr>
              <a:t> 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0,6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u="sng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09" y="23293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</p:cNvCxnSpPr>
          <p:nvPr/>
        </p:nvCxnSpPr>
        <p:spPr>
          <a:xfrm>
            <a:off x="6064909" y="1779686"/>
            <a:ext cx="0" cy="386982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2" name="Afbeelding 1">
            <a:extLst>
              <a:ext uri="{FF2B5EF4-FFF2-40B4-BE49-F238E27FC236}">
                <a16:creationId xmlns:a16="http://schemas.microsoft.com/office/drawing/2014/main" id="{A21F5322-46F9-64A1-861A-0A0E5021A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76" y="149103"/>
            <a:ext cx="883925" cy="88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718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1" y="662473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nl-NL" sz="1300" b="1" kern="1200" dirty="0">
              <a:solidFill>
                <a:prstClr val="black"/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41" y="2166668"/>
            <a:ext cx="3843737" cy="903103"/>
          </a:xfrm>
          <a:prstGeom prst="rect">
            <a:avLst/>
          </a:prstGeom>
          <a:ln w="28575">
            <a:solidFill>
              <a:srgbClr val="3182A6"/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IDPBW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dirty="0">
                <a:solidFill>
                  <a:prstClr val="black"/>
                </a:solidFill>
                <a:latin typeface="+mj-lt"/>
              </a:rPr>
              <a:t>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u="sng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09" y="23293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>
            <a:off x="6064909" y="1779686"/>
            <a:ext cx="1" cy="386982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2" name="Afbeelding 1">
            <a:extLst>
              <a:ext uri="{FF2B5EF4-FFF2-40B4-BE49-F238E27FC236}">
                <a16:creationId xmlns:a16="http://schemas.microsoft.com/office/drawing/2014/main" id="{16F46F91-C985-0BA1-D0F5-9B8AC69204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76" y="149103"/>
            <a:ext cx="883925" cy="88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31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1" y="662473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Financieel 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Directeur*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1 VTE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41" y="2039006"/>
            <a:ext cx="3843736" cy="3301479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2" spcCol="1270" rtlCol="0" anchor="t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Juridische ondersteuning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A1a-A2a Expert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dirty="0">
                <a:solidFill>
                  <a:prstClr val="black"/>
                </a:solidFill>
                <a:latin typeface="+mj-lt"/>
              </a:rPr>
              <a:t>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Financiële Zaken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B4-B5 Coördinator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 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2,8/3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u="sng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09" y="23293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2" name="Afbeelding 1">
            <a:extLst>
              <a:ext uri="{FF2B5EF4-FFF2-40B4-BE49-F238E27FC236}">
                <a16:creationId xmlns:a16="http://schemas.microsoft.com/office/drawing/2014/main" id="{8C6D3573-13F1-18A2-AA53-6FD9159758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276" y="149103"/>
            <a:ext cx="883925" cy="886582"/>
          </a:xfrm>
          <a:prstGeom prst="rect">
            <a:avLst/>
          </a:prstGeom>
        </p:spPr>
      </p:pic>
      <p:cxnSp>
        <p:nvCxnSpPr>
          <p:cNvPr id="3" name="Rechte verbindingslijn 2" descr="Verbindingslijn">
            <a:extLst>
              <a:ext uri="{FF2B5EF4-FFF2-40B4-BE49-F238E27FC236}">
                <a16:creationId xmlns:a16="http://schemas.microsoft.com/office/drawing/2014/main" id="{CF88948A-C562-9FF7-8538-B5310620FCE6}"/>
              </a:ext>
            </a:extLst>
          </p:cNvPr>
          <p:cNvCxnSpPr>
            <a:cxnSpLocks/>
            <a:stCxn id="66" idx="0"/>
            <a:endCxn id="26" idx="2"/>
          </p:cNvCxnSpPr>
          <p:nvPr/>
        </p:nvCxnSpPr>
        <p:spPr>
          <a:xfrm flipV="1">
            <a:off x="6064909" y="1779686"/>
            <a:ext cx="0" cy="25932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</p:spTree>
    <p:extLst>
      <p:ext uri="{BB962C8B-B14F-4D97-AF65-F5344CB8AC3E}">
        <p14:creationId xmlns:p14="http://schemas.microsoft.com/office/powerpoint/2010/main" val="28984209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1" y="262647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41" y="1512502"/>
            <a:ext cx="3843736" cy="95848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Ondersteuning*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A4a – A4b Clustermanager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dirty="0">
                <a:solidFill>
                  <a:schemeClr val="tx1"/>
                </a:solidFill>
                <a:latin typeface="+mj-lt"/>
              </a:rPr>
              <a:t>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</p:cNvCxnSpPr>
          <p:nvPr/>
        </p:nvCxnSpPr>
        <p:spPr>
          <a:xfrm flipV="1">
            <a:off x="6110305" y="23293"/>
            <a:ext cx="0" cy="239354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>
            <a:off x="6064909" y="1379860"/>
            <a:ext cx="0" cy="132642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23" name="Rechthoek 22" descr="Niveau 3 Item hiërarchie 2">
            <a:extLst>
              <a:ext uri="{FF2B5EF4-FFF2-40B4-BE49-F238E27FC236}">
                <a16:creationId xmlns:a16="http://schemas.microsoft.com/office/drawing/2014/main" id="{D2E4367A-01E2-4E7A-9FD7-6E0D275DD379}"/>
              </a:ext>
            </a:extLst>
          </p:cNvPr>
          <p:cNvSpPr/>
          <p:nvPr/>
        </p:nvSpPr>
        <p:spPr>
          <a:xfrm>
            <a:off x="4635637" y="2615537"/>
            <a:ext cx="2724387" cy="3988340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Communicatie en ICT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A1a-A3a Coördinator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dirty="0">
                <a:solidFill>
                  <a:schemeClr val="tx1"/>
                </a:solidFill>
                <a:latin typeface="+mj-lt"/>
              </a:rPr>
              <a:t>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B4-B5 Deskundige ICT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highlight>
                  <a:srgbClr val="C0C0C0"/>
                </a:highlight>
                <a:latin typeface="+mj-lt"/>
              </a:rPr>
              <a:t>2</a:t>
            </a:r>
            <a:r>
              <a:rPr lang="nl-NL" sz="1300" dirty="0">
                <a:solidFill>
                  <a:schemeClr val="tx1"/>
                </a:solidFill>
                <a:latin typeface="+mj-lt"/>
              </a:rPr>
              <a:t>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B1-B3 Deskundige communicatie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dirty="0">
                <a:solidFill>
                  <a:schemeClr val="tx1"/>
                </a:solidFill>
                <a:latin typeface="+mj-lt"/>
              </a:rPr>
              <a:t> VTE (toekomst)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C1-C3 Administratie (uitdovend)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0,8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schemeClr val="tx1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b="1" dirty="0">
              <a:solidFill>
                <a:schemeClr val="tx1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b="1" dirty="0">
              <a:solidFill>
                <a:schemeClr val="tx1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b="1" dirty="0">
              <a:solidFill>
                <a:schemeClr val="tx1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b="1" dirty="0">
              <a:solidFill>
                <a:schemeClr val="tx1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b="1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3A004796-4B02-85E2-EC15-30F56787FD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76" y="149103"/>
            <a:ext cx="883925" cy="886582"/>
          </a:xfrm>
          <a:prstGeom prst="rect">
            <a:avLst/>
          </a:prstGeom>
        </p:spPr>
      </p:pic>
      <p:sp>
        <p:nvSpPr>
          <p:cNvPr id="2" name="Rechthoek 1" descr="Niveau 3 Item hiërarchie 2">
            <a:extLst>
              <a:ext uri="{FF2B5EF4-FFF2-40B4-BE49-F238E27FC236}">
                <a16:creationId xmlns:a16="http://schemas.microsoft.com/office/drawing/2014/main" id="{F0E75F07-44F7-418A-C6DC-DE8E99552DD9}"/>
              </a:ext>
            </a:extLst>
          </p:cNvPr>
          <p:cNvSpPr/>
          <p:nvPr/>
        </p:nvSpPr>
        <p:spPr>
          <a:xfrm>
            <a:off x="2038352" y="2615537"/>
            <a:ext cx="2292816" cy="3988340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Veiligheid en dierenwelzijn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A1a-A3a Coördinator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0,8/1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Preventie en veiligheid (IDPBW)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dirty="0">
                <a:solidFill>
                  <a:prstClr val="black"/>
                </a:solidFill>
                <a:latin typeface="+mj-lt"/>
              </a:rPr>
              <a:t>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C1-C3 Administratie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D1-D3 Technisch assistent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i="1" dirty="0">
                <a:solidFill>
                  <a:srgbClr val="00B050"/>
                </a:solidFill>
                <a:latin typeface="+mj-lt"/>
              </a:rPr>
              <a:t>2,02/3,03 </a:t>
            </a:r>
            <a:r>
              <a:rPr lang="nl-NL" sz="1300" i="1" dirty="0">
                <a:solidFill>
                  <a:prstClr val="black"/>
                </a:solidFill>
                <a:latin typeface="+mj-lt"/>
              </a:rPr>
              <a:t>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schemeClr val="tx1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3F2877CC-F9D7-3C82-7B23-7F7BA4508DC7}"/>
              </a:ext>
            </a:extLst>
          </p:cNvPr>
          <p:cNvSpPr/>
          <p:nvPr/>
        </p:nvSpPr>
        <p:spPr>
          <a:xfrm>
            <a:off x="2105391" y="3965739"/>
            <a:ext cx="2158738" cy="659876"/>
          </a:xfrm>
          <a:prstGeom prst="rect">
            <a:avLst/>
          </a:prstGeom>
          <a:noFill/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" name="Rechthoek 4" descr="Niveau 3 Item hiërarchie 2">
            <a:extLst>
              <a:ext uri="{FF2B5EF4-FFF2-40B4-BE49-F238E27FC236}">
                <a16:creationId xmlns:a16="http://schemas.microsoft.com/office/drawing/2014/main" id="{10ABB40E-2C65-E5B0-A450-51C52B667547}"/>
              </a:ext>
            </a:extLst>
          </p:cNvPr>
          <p:cNvSpPr/>
          <p:nvPr/>
        </p:nvSpPr>
        <p:spPr>
          <a:xfrm>
            <a:off x="7664493" y="2626798"/>
            <a:ext cx="2108368" cy="3991721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Burgerzaken en onthaal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B4-B5 Coördinator</a:t>
            </a:r>
            <a:endParaRPr lang="nl-NL" sz="1300" dirty="0">
              <a:solidFill>
                <a:schemeClr val="tx1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C1-C3 Administratie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6,4/7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C1-C3 Onthaal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D1-D3 Onthaal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0,5/1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23443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74132" y="639180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7577208" y="2001300"/>
            <a:ext cx="3843729" cy="95705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 err="1">
                <a:solidFill>
                  <a:schemeClr val="tx1"/>
                </a:solidFill>
                <a:latin typeface="+mj-lt"/>
              </a:rPr>
              <a:t>Grondgebiedzaken</a:t>
            </a:r>
            <a:endParaRPr lang="nl-NL" sz="1300" b="1" dirty="0">
              <a:solidFill>
                <a:schemeClr val="tx1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A10a-A10b Directeur (uitdovend)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</p:cNvCxnSpPr>
          <p:nvPr/>
        </p:nvCxnSpPr>
        <p:spPr>
          <a:xfrm flipV="1">
            <a:off x="6077761" y="0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8" name="Rechthoek 7" descr="Niveau 3 Item hiërarchie 2">
            <a:extLst>
              <a:ext uri="{FF2B5EF4-FFF2-40B4-BE49-F238E27FC236}">
                <a16:creationId xmlns:a16="http://schemas.microsoft.com/office/drawing/2014/main" id="{01FB578B-B44E-4416-99C0-708DEE59F3F8}"/>
              </a:ext>
            </a:extLst>
          </p:cNvPr>
          <p:cNvSpPr/>
          <p:nvPr/>
        </p:nvSpPr>
        <p:spPr>
          <a:xfrm>
            <a:off x="1544053" y="3248975"/>
            <a:ext cx="1642206" cy="2240940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Omgeving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A1a-A3a Coördinator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20" name="Rechthoek 19" descr="Niveau 3 Item hiërarchie 2">
            <a:extLst>
              <a:ext uri="{FF2B5EF4-FFF2-40B4-BE49-F238E27FC236}">
                <a16:creationId xmlns:a16="http://schemas.microsoft.com/office/drawing/2014/main" id="{206BE329-5C87-4E66-8881-2B6D8F674339}"/>
              </a:ext>
            </a:extLst>
          </p:cNvPr>
          <p:cNvSpPr/>
          <p:nvPr/>
        </p:nvSpPr>
        <p:spPr>
          <a:xfrm>
            <a:off x="5691847" y="3269788"/>
            <a:ext cx="1642206" cy="2199314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Klimaat en natuur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4" name="Rechthoek 3" descr="Niveau 3 Item hiërarchie 2">
            <a:extLst>
              <a:ext uri="{FF2B5EF4-FFF2-40B4-BE49-F238E27FC236}">
                <a16:creationId xmlns:a16="http://schemas.microsoft.com/office/drawing/2014/main" id="{DC46A654-7D38-C8F9-FBB6-6A268B1CF071}"/>
              </a:ext>
            </a:extLst>
          </p:cNvPr>
          <p:cNvSpPr/>
          <p:nvPr/>
        </p:nvSpPr>
        <p:spPr>
          <a:xfrm>
            <a:off x="3617950" y="3272397"/>
            <a:ext cx="1642206" cy="2196705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Mobiliteit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Teamleider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0,2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 (tijdelijk)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5" name="Rechthoek 4" descr="Niveau 3 Item hiërarchie 2">
            <a:extLst>
              <a:ext uri="{FF2B5EF4-FFF2-40B4-BE49-F238E27FC236}">
                <a16:creationId xmlns:a16="http://schemas.microsoft.com/office/drawing/2014/main" id="{569F4CDD-5A17-2001-0CE9-D3E48112AE7F}"/>
              </a:ext>
            </a:extLst>
          </p:cNvPr>
          <p:cNvSpPr/>
          <p:nvPr/>
        </p:nvSpPr>
        <p:spPr>
          <a:xfrm>
            <a:off x="7577208" y="3243903"/>
            <a:ext cx="1642206" cy="2203265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Technische zaken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A1a-A3a Coördinator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972835DF-8FF9-0E7D-D22E-7CD899653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76" y="149103"/>
            <a:ext cx="883925" cy="886582"/>
          </a:xfrm>
          <a:prstGeom prst="rect">
            <a:avLst/>
          </a:prstGeom>
        </p:spPr>
      </p:pic>
      <p:sp>
        <p:nvSpPr>
          <p:cNvPr id="6" name="Rechthoek 5" descr="Niveau 3 Item hiërarchie 2">
            <a:extLst>
              <a:ext uri="{FF2B5EF4-FFF2-40B4-BE49-F238E27FC236}">
                <a16:creationId xmlns:a16="http://schemas.microsoft.com/office/drawing/2014/main" id="{0A326004-9395-C557-AAFF-9EAFD984CCB0}"/>
              </a:ext>
            </a:extLst>
          </p:cNvPr>
          <p:cNvSpPr/>
          <p:nvPr/>
        </p:nvSpPr>
        <p:spPr>
          <a:xfrm>
            <a:off x="1544053" y="1985541"/>
            <a:ext cx="5799156" cy="97281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Omgeving, klimaat en mobiliteit*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A4a-A4b Clustermanager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dirty="0">
                <a:solidFill>
                  <a:prstClr val="black"/>
                </a:solidFill>
                <a:latin typeface="+mj-lt"/>
              </a:rPr>
              <a:t>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u="sng" dirty="0">
              <a:solidFill>
                <a:schemeClr val="tx1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21994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74132" y="263429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74131" y="1537760"/>
            <a:ext cx="3843729" cy="78854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Omgeving, klimaat en mobiliteit*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Clustermanager</a:t>
            </a: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</p:cNvCxnSpPr>
          <p:nvPr/>
        </p:nvCxnSpPr>
        <p:spPr>
          <a:xfrm flipV="1">
            <a:off x="6095995" y="0"/>
            <a:ext cx="0" cy="274876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 flipH="1">
            <a:off x="6095996" y="1380642"/>
            <a:ext cx="4" cy="157118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8" name="Rechthoek 7" descr="Niveau 3 Item hiërarchie 2">
            <a:extLst>
              <a:ext uri="{FF2B5EF4-FFF2-40B4-BE49-F238E27FC236}">
                <a16:creationId xmlns:a16="http://schemas.microsoft.com/office/drawing/2014/main" id="{01FB578B-B44E-4416-99C0-708DEE59F3F8}"/>
              </a:ext>
            </a:extLst>
          </p:cNvPr>
          <p:cNvSpPr/>
          <p:nvPr/>
        </p:nvSpPr>
        <p:spPr>
          <a:xfrm>
            <a:off x="4174131" y="2476554"/>
            <a:ext cx="3843737" cy="788544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Omgeving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(OM)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17" name="Rechthoek 16" descr="Niveau 3 Item hiërarchie 2">
            <a:extLst>
              <a:ext uri="{FF2B5EF4-FFF2-40B4-BE49-F238E27FC236}">
                <a16:creationId xmlns:a16="http://schemas.microsoft.com/office/drawing/2014/main" id="{E676CA46-132D-422F-8AD6-B8D2726308C1}"/>
              </a:ext>
            </a:extLst>
          </p:cNvPr>
          <p:cNvSpPr/>
          <p:nvPr/>
        </p:nvSpPr>
        <p:spPr>
          <a:xfrm>
            <a:off x="1036201" y="3487784"/>
            <a:ext cx="1793294" cy="2493046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Ruimtelijke ordening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A1a-A2a Expert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 VTE (OM)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20" name="Rechthoek 19" descr="Niveau 3 Item hiërarchie 2">
            <a:extLst>
              <a:ext uri="{FF2B5EF4-FFF2-40B4-BE49-F238E27FC236}">
                <a16:creationId xmlns:a16="http://schemas.microsoft.com/office/drawing/2014/main" id="{206BE329-5C87-4E66-8881-2B6D8F674339}"/>
              </a:ext>
            </a:extLst>
          </p:cNvPr>
          <p:cNvSpPr/>
          <p:nvPr/>
        </p:nvSpPr>
        <p:spPr>
          <a:xfrm>
            <a:off x="9694579" y="3468552"/>
            <a:ext cx="1793105" cy="2494864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Administratie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C4-C5 Teamleider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3,1/4,7 VTE</a:t>
            </a:r>
          </a:p>
        </p:txBody>
      </p:sp>
      <p:sp>
        <p:nvSpPr>
          <p:cNvPr id="3" name="Rechthoek 2" descr="Niveau 3 Item hiërarchie 2">
            <a:extLst>
              <a:ext uri="{FF2B5EF4-FFF2-40B4-BE49-F238E27FC236}">
                <a16:creationId xmlns:a16="http://schemas.microsoft.com/office/drawing/2014/main" id="{1A47FE22-A8AD-71E4-FC17-D6AB1020698F}"/>
              </a:ext>
            </a:extLst>
          </p:cNvPr>
          <p:cNvSpPr/>
          <p:nvPr/>
        </p:nvSpPr>
        <p:spPr>
          <a:xfrm>
            <a:off x="5287861" y="3485965"/>
            <a:ext cx="1793294" cy="2494865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Wonen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(intergemeentelijk, medewerker LB Liedekerke)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6" name="Rechte verbindingslijn 5" descr="Verbindingslijn">
            <a:extLst>
              <a:ext uri="{FF2B5EF4-FFF2-40B4-BE49-F238E27FC236}">
                <a16:creationId xmlns:a16="http://schemas.microsoft.com/office/drawing/2014/main" id="{93DECD60-7AC9-9352-A213-AC2B6E78E840}"/>
              </a:ext>
            </a:extLst>
          </p:cNvPr>
          <p:cNvCxnSpPr>
            <a:cxnSpLocks/>
            <a:endCxn id="8" idx="0"/>
          </p:cNvCxnSpPr>
          <p:nvPr/>
        </p:nvCxnSpPr>
        <p:spPr>
          <a:xfrm>
            <a:off x="6095995" y="2319436"/>
            <a:ext cx="5" cy="157118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2" name="Rechthoek 1" descr="Niveau 3 Item hiërarchie 2">
            <a:extLst>
              <a:ext uri="{FF2B5EF4-FFF2-40B4-BE49-F238E27FC236}">
                <a16:creationId xmlns:a16="http://schemas.microsoft.com/office/drawing/2014/main" id="{E189BC67-0FA0-5805-69A0-7ED0FD3C6865}"/>
              </a:ext>
            </a:extLst>
          </p:cNvPr>
          <p:cNvSpPr/>
          <p:nvPr/>
        </p:nvSpPr>
        <p:spPr>
          <a:xfrm>
            <a:off x="3162031" y="3485965"/>
            <a:ext cx="1793294" cy="2494865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Milieu en handhaving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B4-B5 Teamleider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 (OM)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0,32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C7A13539-6370-EC5F-574E-CD17059E1217}"/>
              </a:ext>
            </a:extLst>
          </p:cNvPr>
          <p:cNvSpPr txBox="1"/>
          <p:nvPr/>
        </p:nvSpPr>
        <p:spPr>
          <a:xfrm>
            <a:off x="10409274" y="6611779"/>
            <a:ext cx="19351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>
                <a:latin typeface="+mj-lt"/>
              </a:rPr>
              <a:t>OM= omgevingsambtenaar</a:t>
            </a:r>
            <a:endParaRPr lang="nl-BE" sz="1100" dirty="0">
              <a:latin typeface="+mj-lt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5D24E7E3-0069-FFE1-AA14-1B6750096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76" y="149103"/>
            <a:ext cx="883925" cy="886582"/>
          </a:xfrm>
          <a:prstGeom prst="rect">
            <a:avLst/>
          </a:prstGeom>
        </p:spPr>
      </p:pic>
      <p:sp>
        <p:nvSpPr>
          <p:cNvPr id="7" name="Rechthoek 6" descr="Niveau 3 Item hiërarchie 2">
            <a:extLst>
              <a:ext uri="{FF2B5EF4-FFF2-40B4-BE49-F238E27FC236}">
                <a16:creationId xmlns:a16="http://schemas.microsoft.com/office/drawing/2014/main" id="{C4F10F03-429B-5759-E42D-29841AFEB127}"/>
              </a:ext>
            </a:extLst>
          </p:cNvPr>
          <p:cNvSpPr/>
          <p:nvPr/>
        </p:nvSpPr>
        <p:spPr>
          <a:xfrm>
            <a:off x="7491314" y="3485966"/>
            <a:ext cx="1793105" cy="2494864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Onroerend erfgoed 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Lokale economie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highlight>
                  <a:srgbClr val="C0C0C0"/>
                </a:highlight>
                <a:latin typeface="+mj-lt"/>
              </a:rPr>
              <a:t>0,5</a:t>
            </a:r>
            <a:r>
              <a:rPr lang="nl-NL" sz="1300" dirty="0">
                <a:solidFill>
                  <a:prstClr val="black"/>
                </a:solidFill>
                <a:latin typeface="+mj-lt"/>
              </a:rPr>
              <a:t> VTE B1-B3 (intergemeentelijk te organiseren)</a:t>
            </a:r>
          </a:p>
        </p:txBody>
      </p:sp>
    </p:spTree>
    <p:extLst>
      <p:ext uri="{BB962C8B-B14F-4D97-AF65-F5344CB8AC3E}">
        <p14:creationId xmlns:p14="http://schemas.microsoft.com/office/powerpoint/2010/main" val="3812292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74132" y="645990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74139" y="2094989"/>
            <a:ext cx="3843729" cy="78854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 err="1">
                <a:solidFill>
                  <a:prstClr val="black"/>
                </a:solidFill>
                <a:latin typeface="+mj-lt"/>
              </a:rPr>
              <a:t>Grondgebiedzaken</a:t>
            </a:r>
            <a:endParaRPr lang="nl-NL" sz="1300" b="1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Directeur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96000" y="6810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>
            <a:off x="6096000" y="1763203"/>
            <a:ext cx="4" cy="331786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8" name="Rechthoek 7" descr="Niveau 3 Item hiërarchie 2">
            <a:extLst>
              <a:ext uri="{FF2B5EF4-FFF2-40B4-BE49-F238E27FC236}">
                <a16:creationId xmlns:a16="http://schemas.microsoft.com/office/drawing/2014/main" id="{01FB578B-B44E-4416-99C0-708DEE59F3F8}"/>
              </a:ext>
            </a:extLst>
          </p:cNvPr>
          <p:cNvSpPr/>
          <p:nvPr/>
        </p:nvSpPr>
        <p:spPr>
          <a:xfrm>
            <a:off x="4174131" y="3006805"/>
            <a:ext cx="3843737" cy="609188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Technische zaken</a:t>
            </a:r>
            <a:endParaRPr lang="nl-NL" sz="1300" dirty="0">
              <a:solidFill>
                <a:schemeClr val="tx1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Coördinator</a:t>
            </a:r>
          </a:p>
        </p:txBody>
      </p:sp>
      <p:sp>
        <p:nvSpPr>
          <p:cNvPr id="2" name="Rechthoek 1" descr="Niveau 3 Item hiërarchie 2">
            <a:extLst>
              <a:ext uri="{FF2B5EF4-FFF2-40B4-BE49-F238E27FC236}">
                <a16:creationId xmlns:a16="http://schemas.microsoft.com/office/drawing/2014/main" id="{676C3673-12BF-A4B5-040B-99E3C20ECB09}"/>
              </a:ext>
            </a:extLst>
          </p:cNvPr>
          <p:cNvSpPr/>
          <p:nvPr/>
        </p:nvSpPr>
        <p:spPr>
          <a:xfrm>
            <a:off x="4174131" y="3827862"/>
            <a:ext cx="1843707" cy="2384147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Uitbestede werken/Gebouwen/GIS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– Deskundige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1,9/2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C1-C3- Administratie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dirty="0">
                <a:solidFill>
                  <a:prstClr val="black"/>
                </a:solidFill>
                <a:latin typeface="+mj-lt"/>
              </a:rPr>
              <a:t>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 (tijdelijk)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3" name="Rechthoek 2" descr="Niveau 3 Item hiërarchie 2">
            <a:extLst>
              <a:ext uri="{FF2B5EF4-FFF2-40B4-BE49-F238E27FC236}">
                <a16:creationId xmlns:a16="http://schemas.microsoft.com/office/drawing/2014/main" id="{CE659D7A-CF7A-771A-B71C-BBD95E9F69B1}"/>
              </a:ext>
            </a:extLst>
          </p:cNvPr>
          <p:cNvSpPr/>
          <p:nvPr/>
        </p:nvSpPr>
        <p:spPr>
          <a:xfrm>
            <a:off x="6174162" y="3827862"/>
            <a:ext cx="1843706" cy="2384146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 lnSpcReduction="10000"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Werken in eigen beheer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B4-B5 Teamleider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C1-C3 Administratie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D4-D5 Technisch assistent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D1-D3 Onderhoud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schemeClr val="tx1"/>
                </a:solidFill>
                <a:latin typeface="+mj-lt"/>
              </a:rPr>
              <a:t>0,8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schemeClr val="tx1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4" name="Rechte verbindingslijn 3" descr="Verbindingslijn">
            <a:extLst>
              <a:ext uri="{FF2B5EF4-FFF2-40B4-BE49-F238E27FC236}">
                <a16:creationId xmlns:a16="http://schemas.microsoft.com/office/drawing/2014/main" id="{EE8323F0-DFE4-A71C-1E94-BB1795CA771A}"/>
              </a:ext>
            </a:extLst>
          </p:cNvPr>
          <p:cNvCxnSpPr>
            <a:cxnSpLocks/>
            <a:stCxn id="66" idx="2"/>
          </p:cNvCxnSpPr>
          <p:nvPr/>
        </p:nvCxnSpPr>
        <p:spPr>
          <a:xfrm flipH="1">
            <a:off x="6095999" y="2883534"/>
            <a:ext cx="5" cy="123271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5" name="Afbeelding 4">
            <a:extLst>
              <a:ext uri="{FF2B5EF4-FFF2-40B4-BE49-F238E27FC236}">
                <a16:creationId xmlns:a16="http://schemas.microsoft.com/office/drawing/2014/main" id="{C1F81D75-9C19-B610-DA9A-C421F530DA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76" y="149103"/>
            <a:ext cx="883925" cy="88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195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2" y="243373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42" y="1483857"/>
            <a:ext cx="3843729" cy="78854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 err="1">
                <a:solidFill>
                  <a:prstClr val="black"/>
                </a:solidFill>
                <a:latin typeface="+mj-lt"/>
              </a:rPr>
              <a:t>Grondgebiedzaken</a:t>
            </a:r>
            <a:endParaRPr lang="nl-NL" sz="1300" b="1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Directeur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8" name="Rechthoek 7" descr="Niveau 3 Item hiërarchie 2">
            <a:extLst>
              <a:ext uri="{FF2B5EF4-FFF2-40B4-BE49-F238E27FC236}">
                <a16:creationId xmlns:a16="http://schemas.microsoft.com/office/drawing/2014/main" id="{01FB578B-B44E-4416-99C0-708DEE59F3F8}"/>
              </a:ext>
            </a:extLst>
          </p:cNvPr>
          <p:cNvSpPr/>
          <p:nvPr/>
        </p:nvSpPr>
        <p:spPr>
          <a:xfrm>
            <a:off x="4142621" y="2356865"/>
            <a:ext cx="3843737" cy="609188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Technische zaken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Coördinator</a:t>
            </a:r>
          </a:p>
        </p:txBody>
      </p:sp>
      <p:sp>
        <p:nvSpPr>
          <p:cNvPr id="17" name="Rechthoek 16" descr="Niveau 3 Item hiërarchie 2">
            <a:extLst>
              <a:ext uri="{FF2B5EF4-FFF2-40B4-BE49-F238E27FC236}">
                <a16:creationId xmlns:a16="http://schemas.microsoft.com/office/drawing/2014/main" id="{E676CA46-132D-422F-8AD6-B8D2726308C1}"/>
              </a:ext>
            </a:extLst>
          </p:cNvPr>
          <p:cNvSpPr/>
          <p:nvPr/>
        </p:nvSpPr>
        <p:spPr>
          <a:xfrm>
            <a:off x="684241" y="3785567"/>
            <a:ext cx="1793294" cy="2924698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schemeClr val="tx1"/>
                </a:solidFill>
                <a:latin typeface="+mj-lt"/>
              </a:rPr>
              <a:t>Logistiek en signalisatie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Ploegbaas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0,8/1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D1-D3 Technisch assistent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4,8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highlight>
                  <a:srgbClr val="C0C0C0"/>
                </a:highlight>
                <a:latin typeface="+mj-lt"/>
              </a:rPr>
              <a:t>0,5</a:t>
            </a:r>
            <a:r>
              <a:rPr lang="nl-NL" sz="1300" dirty="0">
                <a:solidFill>
                  <a:prstClr val="black"/>
                </a:solidFill>
                <a:latin typeface="+mj-lt"/>
              </a:rPr>
              <a:t> VTE</a:t>
            </a:r>
          </a:p>
        </p:txBody>
      </p:sp>
      <p:sp>
        <p:nvSpPr>
          <p:cNvPr id="20" name="Rechthoek 19" descr="Niveau 3 Item hiërarchie 2">
            <a:extLst>
              <a:ext uri="{FF2B5EF4-FFF2-40B4-BE49-F238E27FC236}">
                <a16:creationId xmlns:a16="http://schemas.microsoft.com/office/drawing/2014/main" id="{206BE329-5C87-4E66-8881-2B6D8F674339}"/>
              </a:ext>
            </a:extLst>
          </p:cNvPr>
          <p:cNvSpPr/>
          <p:nvPr/>
        </p:nvSpPr>
        <p:spPr>
          <a:xfrm>
            <a:off x="4589765" y="3787388"/>
            <a:ext cx="1793105" cy="2924697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Openbare werken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D4-D5 Ploegbaas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D1-D3 Technisch assistent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3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21" name="Rechthoek 20" descr="Niveau 3 Item hiërarchie 2">
            <a:extLst>
              <a:ext uri="{FF2B5EF4-FFF2-40B4-BE49-F238E27FC236}">
                <a16:creationId xmlns:a16="http://schemas.microsoft.com/office/drawing/2014/main" id="{6A91766B-8C19-4E15-ACA6-C81DFEAE3771}"/>
              </a:ext>
            </a:extLst>
          </p:cNvPr>
          <p:cNvSpPr/>
          <p:nvPr/>
        </p:nvSpPr>
        <p:spPr>
          <a:xfrm>
            <a:off x="2644833" y="3787387"/>
            <a:ext cx="1793294" cy="2924698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Gebouwen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D4-D5 Ploegbaas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D1-D3 Technisch assistent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1/3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22" name="Rechthoek 21" descr="Niveau 3 Item hiërarchie 2">
            <a:extLst>
              <a:ext uri="{FF2B5EF4-FFF2-40B4-BE49-F238E27FC236}">
                <a16:creationId xmlns:a16="http://schemas.microsoft.com/office/drawing/2014/main" id="{FC14D24A-A662-4A75-9719-9A1C24F5D907}"/>
              </a:ext>
            </a:extLst>
          </p:cNvPr>
          <p:cNvSpPr/>
          <p:nvPr/>
        </p:nvSpPr>
        <p:spPr>
          <a:xfrm>
            <a:off x="6534508" y="3785568"/>
            <a:ext cx="2903700" cy="2924697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2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Groen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Ploegbaas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D1-D3 Technisch assistent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6,8/9</a:t>
            </a:r>
            <a:r>
              <a:rPr lang="nl-NL" sz="1300" dirty="0">
                <a:solidFill>
                  <a:prstClr val="black"/>
                </a:solidFill>
                <a:latin typeface="+mj-lt"/>
              </a:rPr>
              <a:t>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 (tijdelijk)</a:t>
            </a:r>
          </a:p>
        </p:txBody>
      </p:sp>
      <p:sp>
        <p:nvSpPr>
          <p:cNvPr id="18" name="Rechthoek 17" descr="Niveau 3 Item hiërarchie 2">
            <a:extLst>
              <a:ext uri="{FF2B5EF4-FFF2-40B4-BE49-F238E27FC236}">
                <a16:creationId xmlns:a16="http://schemas.microsoft.com/office/drawing/2014/main" id="{DDB2F534-84A1-48DD-A1F4-64C5938D8A9E}"/>
              </a:ext>
            </a:extLst>
          </p:cNvPr>
          <p:cNvSpPr/>
          <p:nvPr/>
        </p:nvSpPr>
        <p:spPr>
          <a:xfrm>
            <a:off x="9589846" y="3785568"/>
            <a:ext cx="1793105" cy="2924697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Begraafplaatsen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D4-D5 Ploegbaas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D1-D3 Technisch assistent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1,8/2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dirty="0">
                <a:solidFill>
                  <a:prstClr val="black"/>
                </a:solidFill>
                <a:latin typeface="+mj-lt"/>
              </a:rPr>
              <a:t>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2" name="Rechthoek 1" descr="Niveau 3 Item hiërarchie 2">
            <a:extLst>
              <a:ext uri="{FF2B5EF4-FFF2-40B4-BE49-F238E27FC236}">
                <a16:creationId xmlns:a16="http://schemas.microsoft.com/office/drawing/2014/main" id="{D32638D9-7E62-AE1F-3C3D-1CC32FBFF6A1}"/>
              </a:ext>
            </a:extLst>
          </p:cNvPr>
          <p:cNvSpPr/>
          <p:nvPr/>
        </p:nvSpPr>
        <p:spPr>
          <a:xfrm>
            <a:off x="4142621" y="3085389"/>
            <a:ext cx="3843737" cy="609188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Werken in eigen beheer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Teamleider</a:t>
            </a:r>
          </a:p>
        </p:txBody>
      </p:sp>
      <p:cxnSp>
        <p:nvCxnSpPr>
          <p:cNvPr id="3" name="Rechte verbindingslijn 2" descr="Verbindingslijn">
            <a:extLst>
              <a:ext uri="{FF2B5EF4-FFF2-40B4-BE49-F238E27FC236}">
                <a16:creationId xmlns:a16="http://schemas.microsoft.com/office/drawing/2014/main" id="{31053CEA-FD4D-9477-1402-4D1E8EFBA993}"/>
              </a:ext>
            </a:extLst>
          </p:cNvPr>
          <p:cNvCxnSpPr>
            <a:cxnSpLocks/>
          </p:cNvCxnSpPr>
          <p:nvPr/>
        </p:nvCxnSpPr>
        <p:spPr>
          <a:xfrm flipV="1">
            <a:off x="6096000" y="0"/>
            <a:ext cx="0" cy="243373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0" name="Rechte verbindingslijn 9" descr="Verbindingslijn">
            <a:extLst>
              <a:ext uri="{FF2B5EF4-FFF2-40B4-BE49-F238E27FC236}">
                <a16:creationId xmlns:a16="http://schemas.microsoft.com/office/drawing/2014/main" id="{25297992-58A7-9B45-7F59-B89E5A17EE4C}"/>
              </a:ext>
            </a:extLst>
          </p:cNvPr>
          <p:cNvCxnSpPr>
            <a:cxnSpLocks/>
          </p:cNvCxnSpPr>
          <p:nvPr/>
        </p:nvCxnSpPr>
        <p:spPr>
          <a:xfrm flipV="1">
            <a:off x="6095997" y="1356651"/>
            <a:ext cx="3" cy="123271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3" name="Rechte verbindingslijn 12" descr="Verbindingslijn">
            <a:extLst>
              <a:ext uri="{FF2B5EF4-FFF2-40B4-BE49-F238E27FC236}">
                <a16:creationId xmlns:a16="http://schemas.microsoft.com/office/drawing/2014/main" id="{10BDE690-D7AE-FDE9-09B6-A479DB13520D}"/>
              </a:ext>
            </a:extLst>
          </p:cNvPr>
          <p:cNvCxnSpPr>
            <a:cxnSpLocks/>
          </p:cNvCxnSpPr>
          <p:nvPr/>
        </p:nvCxnSpPr>
        <p:spPr>
          <a:xfrm flipV="1">
            <a:off x="6095997" y="2272402"/>
            <a:ext cx="421" cy="84463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4" name="Afbeelding 3">
            <a:extLst>
              <a:ext uri="{FF2B5EF4-FFF2-40B4-BE49-F238E27FC236}">
                <a16:creationId xmlns:a16="http://schemas.microsoft.com/office/drawing/2014/main" id="{E110B7BC-25C9-BC25-EC35-9B3A87D54D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16" y="121686"/>
            <a:ext cx="883997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862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1" y="357673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42" y="1647824"/>
            <a:ext cx="3843736" cy="133623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Samenleven*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u="sng" dirty="0">
                <a:solidFill>
                  <a:srgbClr val="00B050"/>
                </a:solidFill>
                <a:latin typeface="+mj-lt"/>
              </a:rPr>
              <a:t>A5a – A5b </a:t>
            </a:r>
            <a:r>
              <a:rPr lang="nl-NL" sz="1300" u="sng" dirty="0">
                <a:solidFill>
                  <a:schemeClr val="tx1"/>
                </a:solidFill>
                <a:latin typeface="+mj-lt"/>
              </a:rPr>
              <a:t>Clustermanager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prstClr val="black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i="1" dirty="0">
                <a:solidFill>
                  <a:prstClr val="black"/>
                </a:solidFill>
                <a:latin typeface="+mj-lt"/>
              </a:rPr>
              <a:t>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prstClr val="black"/>
                </a:solidFill>
                <a:latin typeface="+mj-lt"/>
              </a:rPr>
              <a:t>0,53/1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09" y="-281507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>
            <a:off x="6064909" y="1474886"/>
            <a:ext cx="1" cy="172938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8" name="Rechthoek 7" descr="Niveau 3 Item hiërarchie 2">
            <a:extLst>
              <a:ext uri="{FF2B5EF4-FFF2-40B4-BE49-F238E27FC236}">
                <a16:creationId xmlns:a16="http://schemas.microsoft.com/office/drawing/2014/main" id="{01FB578B-B44E-4416-99C0-708DEE59F3F8}"/>
              </a:ext>
            </a:extLst>
          </p:cNvPr>
          <p:cNvSpPr/>
          <p:nvPr/>
        </p:nvSpPr>
        <p:spPr>
          <a:xfrm>
            <a:off x="3193991" y="3240853"/>
            <a:ext cx="2780277" cy="1087955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Gezondheid en beweging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B4-B5 Coördinator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2" name="Rechthoek 11" descr="Niveau 3 Item hiërarchie 2">
            <a:extLst>
              <a:ext uri="{FF2B5EF4-FFF2-40B4-BE49-F238E27FC236}">
                <a16:creationId xmlns:a16="http://schemas.microsoft.com/office/drawing/2014/main" id="{106C157C-C8CB-4EBB-AA06-2FCE552EF3AC}"/>
              </a:ext>
            </a:extLst>
          </p:cNvPr>
          <p:cNvSpPr/>
          <p:nvPr/>
        </p:nvSpPr>
        <p:spPr>
          <a:xfrm>
            <a:off x="6096000" y="4588527"/>
            <a:ext cx="2780277" cy="1804696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Jeugd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</p:txBody>
      </p:sp>
      <p:sp>
        <p:nvSpPr>
          <p:cNvPr id="13" name="Rechthoek 12" descr="Niveau 3 Item hiërarchie 2">
            <a:extLst>
              <a:ext uri="{FF2B5EF4-FFF2-40B4-BE49-F238E27FC236}">
                <a16:creationId xmlns:a16="http://schemas.microsoft.com/office/drawing/2014/main" id="{17EE05B8-9E44-4F25-AB43-3F04A224A54F}"/>
              </a:ext>
            </a:extLst>
          </p:cNvPr>
          <p:cNvSpPr/>
          <p:nvPr/>
        </p:nvSpPr>
        <p:spPr>
          <a:xfrm>
            <a:off x="9047634" y="3248244"/>
            <a:ext cx="2780277" cy="1080564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Kennis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B4-B5 Coördinator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0,8/1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Rechthoek 13" descr="Niveau 3 Item hiërarchie 2">
            <a:extLst>
              <a:ext uri="{FF2B5EF4-FFF2-40B4-BE49-F238E27FC236}">
                <a16:creationId xmlns:a16="http://schemas.microsoft.com/office/drawing/2014/main" id="{CA473E81-1099-47D4-A754-0E9107414FD9}"/>
              </a:ext>
            </a:extLst>
          </p:cNvPr>
          <p:cNvSpPr/>
          <p:nvPr/>
        </p:nvSpPr>
        <p:spPr>
          <a:xfrm>
            <a:off x="6120813" y="3249787"/>
            <a:ext cx="2780277" cy="1087955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Cultuur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A1a-A3a Coördinator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" name="Rechthoek 3" descr="Niveau 3 Item hiërarchie 2">
            <a:extLst>
              <a:ext uri="{FF2B5EF4-FFF2-40B4-BE49-F238E27FC236}">
                <a16:creationId xmlns:a16="http://schemas.microsoft.com/office/drawing/2014/main" id="{28544F96-186A-40FF-F29B-8D3453432783}"/>
              </a:ext>
            </a:extLst>
          </p:cNvPr>
          <p:cNvSpPr/>
          <p:nvPr/>
        </p:nvSpPr>
        <p:spPr>
          <a:xfrm>
            <a:off x="267169" y="3249787"/>
            <a:ext cx="2780277" cy="1087955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Sociale zaken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A1a-A3a Coördinator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schemeClr val="tx1"/>
                </a:solidFill>
                <a:latin typeface="+mj-lt"/>
              </a:rPr>
              <a:t>1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b="1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5" name="Rechthoek 4" descr="Niveau 3 Item hiërarchie 2">
            <a:extLst>
              <a:ext uri="{FF2B5EF4-FFF2-40B4-BE49-F238E27FC236}">
                <a16:creationId xmlns:a16="http://schemas.microsoft.com/office/drawing/2014/main" id="{9993D5D0-CEA3-B191-1BDD-C95ECD513768}"/>
              </a:ext>
            </a:extLst>
          </p:cNvPr>
          <p:cNvSpPr/>
          <p:nvPr/>
        </p:nvSpPr>
        <p:spPr>
          <a:xfrm>
            <a:off x="3193991" y="4588527"/>
            <a:ext cx="2780277" cy="1804696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Welzijn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1,8/2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 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 (tijdelijk)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 </a:t>
            </a: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66207FF5-5F31-52B3-5AF0-7BBEA27937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16" y="121686"/>
            <a:ext cx="883997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4437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37" y="400009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37" y="1627313"/>
            <a:ext cx="3843736" cy="80633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Samenleven*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Clustermanager</a:t>
            </a: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05" y="-239171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>
            <a:off x="6064905" y="1517222"/>
            <a:ext cx="0" cy="110091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8" name="Rechthoek 7" descr="Niveau 3 Item hiërarchie 2">
            <a:extLst>
              <a:ext uri="{FF2B5EF4-FFF2-40B4-BE49-F238E27FC236}">
                <a16:creationId xmlns:a16="http://schemas.microsoft.com/office/drawing/2014/main" id="{01FB578B-B44E-4416-99C0-708DEE59F3F8}"/>
              </a:ext>
            </a:extLst>
          </p:cNvPr>
          <p:cNvSpPr/>
          <p:nvPr/>
        </p:nvSpPr>
        <p:spPr>
          <a:xfrm>
            <a:off x="4143036" y="2570270"/>
            <a:ext cx="3843737" cy="806337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Sociale zaken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Coördinator</a:t>
            </a:r>
          </a:p>
        </p:txBody>
      </p:sp>
      <p:sp>
        <p:nvSpPr>
          <p:cNvPr id="17" name="Rechthoek 16" descr="Niveau 3 Item hiërarchie 2">
            <a:extLst>
              <a:ext uri="{FF2B5EF4-FFF2-40B4-BE49-F238E27FC236}">
                <a16:creationId xmlns:a16="http://schemas.microsoft.com/office/drawing/2014/main" id="{E676CA46-132D-422F-8AD6-B8D2726308C1}"/>
              </a:ext>
            </a:extLst>
          </p:cNvPr>
          <p:cNvSpPr/>
          <p:nvPr/>
        </p:nvSpPr>
        <p:spPr>
          <a:xfrm>
            <a:off x="3044150" y="3526799"/>
            <a:ext cx="2837722" cy="3078282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Maatschappelijk werk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prstClr val="black"/>
                </a:solidFill>
                <a:latin typeface="+mj-lt"/>
              </a:rPr>
              <a:t>7,8/9 VTE</a:t>
            </a:r>
            <a:endParaRPr lang="nl-NL" sz="1300" i="1" dirty="0">
              <a:solidFill>
                <a:schemeClr val="tx1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schemeClr val="tx1"/>
                </a:solidFill>
                <a:latin typeface="+mj-lt"/>
              </a:rPr>
              <a:t>1 VTE (tijdelijk)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srgbClr val="0070C0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srgbClr val="0070C0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2" name="Rechthoek 1" descr="Niveau 3 Item hiërarchie 2">
            <a:extLst>
              <a:ext uri="{FF2B5EF4-FFF2-40B4-BE49-F238E27FC236}">
                <a16:creationId xmlns:a16="http://schemas.microsoft.com/office/drawing/2014/main" id="{C6D8DE56-F9C4-DE68-1C73-AC7278B51048}"/>
              </a:ext>
            </a:extLst>
          </p:cNvPr>
          <p:cNvSpPr/>
          <p:nvPr/>
        </p:nvSpPr>
        <p:spPr>
          <a:xfrm>
            <a:off x="6064905" y="3526799"/>
            <a:ext cx="2727335" cy="3078282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Beheer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B4-B5 Teamleider sociale zaken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schemeClr val="tx1"/>
                </a:solidFill>
                <a:highlight>
                  <a:srgbClr val="C0C0C0"/>
                </a:highlight>
                <a:latin typeface="+mj-lt"/>
              </a:rPr>
              <a:t>1</a:t>
            </a:r>
            <a:r>
              <a:rPr lang="nl-NL" sz="1300" i="1" dirty="0">
                <a:solidFill>
                  <a:schemeClr val="tx1"/>
                </a:solidFill>
                <a:latin typeface="+mj-lt"/>
              </a:rPr>
              <a:t> VTE 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srgbClr val="0070C0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5" name="Rechte verbindingslijn 4" descr="Verbindingslijn">
            <a:extLst>
              <a:ext uri="{FF2B5EF4-FFF2-40B4-BE49-F238E27FC236}">
                <a16:creationId xmlns:a16="http://schemas.microsoft.com/office/drawing/2014/main" id="{81C9BFEC-B376-23D9-BA45-C2B8129ECC24}"/>
              </a:ext>
            </a:extLst>
          </p:cNvPr>
          <p:cNvCxnSpPr>
            <a:cxnSpLocks/>
          </p:cNvCxnSpPr>
          <p:nvPr/>
        </p:nvCxnSpPr>
        <p:spPr>
          <a:xfrm>
            <a:off x="6056507" y="2446915"/>
            <a:ext cx="0" cy="123355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3" name="Afbeelding 2">
            <a:extLst>
              <a:ext uri="{FF2B5EF4-FFF2-40B4-BE49-F238E27FC236}">
                <a16:creationId xmlns:a16="http://schemas.microsoft.com/office/drawing/2014/main" id="{182EF023-0F0E-3717-9868-125AE4793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16" y="121686"/>
            <a:ext cx="883997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876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37" y="400009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36" y="1599825"/>
            <a:ext cx="3843736" cy="80633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Samenleven*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Clustermanager</a:t>
            </a: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05" y="0"/>
            <a:ext cx="0" cy="400009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 flipH="1">
            <a:off x="6064904" y="1517222"/>
            <a:ext cx="1" cy="82603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8" name="Rechthoek 7" descr="Niveau 3 Item hiërarchie 2">
            <a:extLst>
              <a:ext uri="{FF2B5EF4-FFF2-40B4-BE49-F238E27FC236}">
                <a16:creationId xmlns:a16="http://schemas.microsoft.com/office/drawing/2014/main" id="{01FB578B-B44E-4416-99C0-708DEE59F3F8}"/>
              </a:ext>
            </a:extLst>
          </p:cNvPr>
          <p:cNvSpPr/>
          <p:nvPr/>
        </p:nvSpPr>
        <p:spPr>
          <a:xfrm>
            <a:off x="4143036" y="2488766"/>
            <a:ext cx="3843737" cy="660667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Sociale zaken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Coördinator</a:t>
            </a:r>
          </a:p>
        </p:txBody>
      </p:sp>
      <p:sp>
        <p:nvSpPr>
          <p:cNvPr id="21" name="Rechthoek 20" descr="Niveau 3 Item hiërarchie 2">
            <a:extLst>
              <a:ext uri="{FF2B5EF4-FFF2-40B4-BE49-F238E27FC236}">
                <a16:creationId xmlns:a16="http://schemas.microsoft.com/office/drawing/2014/main" id="{6A91766B-8C19-4E15-ACA6-C81DFEAE3771}"/>
              </a:ext>
            </a:extLst>
          </p:cNvPr>
          <p:cNvSpPr/>
          <p:nvPr/>
        </p:nvSpPr>
        <p:spPr>
          <a:xfrm>
            <a:off x="3577614" y="4266646"/>
            <a:ext cx="2324771" cy="2425984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Onthaal en Administratie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C4-C5 Administratie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prstClr val="black"/>
                </a:solidFill>
                <a:latin typeface="+mj-lt"/>
              </a:rPr>
              <a:t>1,5/2 VTE</a:t>
            </a:r>
            <a:endParaRPr lang="nl-NL" sz="1300" i="1" dirty="0">
              <a:solidFill>
                <a:schemeClr val="tx1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Onthaal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prstClr val="black"/>
                </a:solidFill>
                <a:latin typeface="+mj-lt"/>
              </a:rPr>
              <a:t>1,8/2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12" name="Rechthoek 11" descr="Niveau 3 Item hiërarchie 2">
            <a:extLst>
              <a:ext uri="{FF2B5EF4-FFF2-40B4-BE49-F238E27FC236}">
                <a16:creationId xmlns:a16="http://schemas.microsoft.com/office/drawing/2014/main" id="{B4860BB4-1C40-48E0-A193-1B625801B006}"/>
              </a:ext>
            </a:extLst>
          </p:cNvPr>
          <p:cNvSpPr/>
          <p:nvPr/>
        </p:nvSpPr>
        <p:spPr>
          <a:xfrm>
            <a:off x="6096000" y="4266646"/>
            <a:ext cx="2792361" cy="2425984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Technische ondersteuning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D1-D3 Technisch assistent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prstClr val="black"/>
                </a:solidFill>
                <a:latin typeface="+mj-lt"/>
              </a:rPr>
              <a:t>1,5/2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Onderhoud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D1-D3 Technisch assistent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schemeClr val="tx1"/>
                </a:solidFill>
                <a:latin typeface="+mj-lt"/>
              </a:rPr>
              <a:t>2/2,9 VTE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2" name="Rechthoek 1" descr="Niveau 3 Item hiërarchie 2">
            <a:extLst>
              <a:ext uri="{FF2B5EF4-FFF2-40B4-BE49-F238E27FC236}">
                <a16:creationId xmlns:a16="http://schemas.microsoft.com/office/drawing/2014/main" id="{C6D8DE56-F9C4-DE68-1C73-AC7278B51048}"/>
              </a:ext>
            </a:extLst>
          </p:cNvPr>
          <p:cNvSpPr/>
          <p:nvPr/>
        </p:nvSpPr>
        <p:spPr>
          <a:xfrm>
            <a:off x="4143036" y="3232036"/>
            <a:ext cx="3843737" cy="806337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rmAutofit/>
          </a:bodyPr>
          <a:lstStyle/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Beheer</a:t>
            </a:r>
          </a:p>
          <a:p>
            <a:pPr lvl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Teamleider</a:t>
            </a:r>
          </a:p>
        </p:txBody>
      </p:sp>
      <p:cxnSp>
        <p:nvCxnSpPr>
          <p:cNvPr id="7" name="Rechte verbindingslijn 6" descr="Verbindingslijn">
            <a:extLst>
              <a:ext uri="{FF2B5EF4-FFF2-40B4-BE49-F238E27FC236}">
                <a16:creationId xmlns:a16="http://schemas.microsoft.com/office/drawing/2014/main" id="{AC6D2A7F-0930-54C0-25B5-520DFFF26B0E}"/>
              </a:ext>
            </a:extLst>
          </p:cNvPr>
          <p:cNvCxnSpPr>
            <a:cxnSpLocks/>
          </p:cNvCxnSpPr>
          <p:nvPr/>
        </p:nvCxnSpPr>
        <p:spPr>
          <a:xfrm>
            <a:off x="6087602" y="2406163"/>
            <a:ext cx="0" cy="82603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3" name="Afbeelding 2">
            <a:extLst>
              <a:ext uri="{FF2B5EF4-FFF2-40B4-BE49-F238E27FC236}">
                <a16:creationId xmlns:a16="http://schemas.microsoft.com/office/drawing/2014/main" id="{21BDB074-ED6A-9687-8D1C-5F6E9321FD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16" y="121686"/>
            <a:ext cx="883997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4823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37274" y="258978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34390" y="1476920"/>
            <a:ext cx="3846620" cy="77633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Samenleven*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Clustermanager</a:t>
            </a: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59142" y="-380202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 flipH="1">
            <a:off x="6057700" y="1376191"/>
            <a:ext cx="1442" cy="100729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8" name="Rechthoek 7" descr="Niveau 3 Item hiërarchie 2">
            <a:extLst>
              <a:ext uri="{FF2B5EF4-FFF2-40B4-BE49-F238E27FC236}">
                <a16:creationId xmlns:a16="http://schemas.microsoft.com/office/drawing/2014/main" id="{01FB578B-B44E-4416-99C0-708DEE59F3F8}"/>
              </a:ext>
            </a:extLst>
          </p:cNvPr>
          <p:cNvSpPr/>
          <p:nvPr/>
        </p:nvSpPr>
        <p:spPr>
          <a:xfrm>
            <a:off x="4143041" y="2353984"/>
            <a:ext cx="3843736" cy="816847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Gezondheid en beweging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Coördinator</a:t>
            </a:r>
          </a:p>
        </p:txBody>
      </p:sp>
      <p:sp>
        <p:nvSpPr>
          <p:cNvPr id="13" name="Rechthoek 12" descr="Niveau 3 Item hiërarchie 2">
            <a:extLst>
              <a:ext uri="{FF2B5EF4-FFF2-40B4-BE49-F238E27FC236}">
                <a16:creationId xmlns:a16="http://schemas.microsoft.com/office/drawing/2014/main" id="{17EE05B8-9E44-4F25-AB43-3F04A224A54F}"/>
              </a:ext>
            </a:extLst>
          </p:cNvPr>
          <p:cNvSpPr/>
          <p:nvPr/>
        </p:nvSpPr>
        <p:spPr>
          <a:xfrm>
            <a:off x="8962814" y="3426540"/>
            <a:ext cx="2609538" cy="2183877"/>
          </a:xfrm>
          <a:prstGeom prst="rect">
            <a:avLst/>
          </a:prstGeom>
          <a:ln w="28575">
            <a:solidFill>
              <a:srgbClr val="3182A6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Toezicht en onderhoud zwembad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D4-D5 Technisch assistent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Redder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3 VTE</a:t>
            </a:r>
          </a:p>
        </p:txBody>
      </p:sp>
      <p:sp>
        <p:nvSpPr>
          <p:cNvPr id="14" name="Rechthoek 13" descr="Niveau 3 Item hiërarchie 2">
            <a:extLst>
              <a:ext uri="{FF2B5EF4-FFF2-40B4-BE49-F238E27FC236}">
                <a16:creationId xmlns:a16="http://schemas.microsoft.com/office/drawing/2014/main" id="{CA473E81-1099-47D4-A754-0E9107414FD9}"/>
              </a:ext>
            </a:extLst>
          </p:cNvPr>
          <p:cNvSpPr/>
          <p:nvPr/>
        </p:nvSpPr>
        <p:spPr>
          <a:xfrm>
            <a:off x="3299578" y="3426540"/>
            <a:ext cx="2609538" cy="2183877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Administratie receptie en kassa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1,8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D1-D3 Technisch assistent</a:t>
            </a:r>
            <a:endParaRPr lang="nl-NL" sz="1300" dirty="0">
              <a:solidFill>
                <a:schemeClr val="tx1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0,5 VTE</a:t>
            </a:r>
          </a:p>
        </p:txBody>
      </p:sp>
      <p:sp>
        <p:nvSpPr>
          <p:cNvPr id="16" name="Rechthoek 15" descr="Niveau 3 Item hiërarchie 2">
            <a:extLst>
              <a:ext uri="{FF2B5EF4-FFF2-40B4-BE49-F238E27FC236}">
                <a16:creationId xmlns:a16="http://schemas.microsoft.com/office/drawing/2014/main" id="{6DA1DF64-1817-4AE3-A419-326F1C68017F}"/>
              </a:ext>
            </a:extLst>
          </p:cNvPr>
          <p:cNvSpPr/>
          <p:nvPr/>
        </p:nvSpPr>
        <p:spPr>
          <a:xfrm>
            <a:off x="6131196" y="3426540"/>
            <a:ext cx="2609538" cy="2183877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Toezicht en onderhoud sportcomplex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D1-D3 Technisch assistent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2,6 VTE</a:t>
            </a:r>
            <a:r>
              <a:rPr lang="nl-NL" sz="1300" u="sng" dirty="0">
                <a:solidFill>
                  <a:schemeClr val="tx1"/>
                </a:solidFill>
                <a:latin typeface="+mj-lt"/>
              </a:rPr>
              <a:t> </a:t>
            </a:r>
          </a:p>
        </p:txBody>
      </p:sp>
      <p:sp>
        <p:nvSpPr>
          <p:cNvPr id="2" name="Rechthoek 1" descr="Niveau 3 Item hiërarchie 2">
            <a:extLst>
              <a:ext uri="{FF2B5EF4-FFF2-40B4-BE49-F238E27FC236}">
                <a16:creationId xmlns:a16="http://schemas.microsoft.com/office/drawing/2014/main" id="{69C19CED-9491-41A5-3258-BC32A0FB1E1F}"/>
              </a:ext>
            </a:extLst>
          </p:cNvPr>
          <p:cNvSpPr/>
          <p:nvPr/>
        </p:nvSpPr>
        <p:spPr>
          <a:xfrm>
            <a:off x="467960" y="3429000"/>
            <a:ext cx="2609538" cy="2183877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Staf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B1-B3 Deskundige</a:t>
            </a:r>
            <a:endParaRPr lang="nl-NL" sz="1300" dirty="0">
              <a:solidFill>
                <a:schemeClr val="tx1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488D014D-1AC8-D1C0-0CCB-28B6D31FEE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16" y="121686"/>
            <a:ext cx="883997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7189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1" y="214798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40" y="1461118"/>
            <a:ext cx="3843736" cy="87330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Samenleven*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Clustermanager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09" y="-424382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 flipH="1">
            <a:off x="6064908" y="1332011"/>
            <a:ext cx="1" cy="129107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8" name="Rechthoek 7" descr="Niveau 3 Item hiërarchie 2">
            <a:extLst>
              <a:ext uri="{FF2B5EF4-FFF2-40B4-BE49-F238E27FC236}">
                <a16:creationId xmlns:a16="http://schemas.microsoft.com/office/drawing/2014/main" id="{01FB578B-B44E-4416-99C0-708DEE59F3F8}"/>
              </a:ext>
            </a:extLst>
          </p:cNvPr>
          <p:cNvSpPr/>
          <p:nvPr/>
        </p:nvSpPr>
        <p:spPr>
          <a:xfrm>
            <a:off x="4143040" y="2497598"/>
            <a:ext cx="3843736" cy="609188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Cultuur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Coördinator</a:t>
            </a:r>
          </a:p>
        </p:txBody>
      </p:sp>
      <p:sp>
        <p:nvSpPr>
          <p:cNvPr id="13" name="Rechthoek 12" descr="Niveau 3 Item hiërarchie 2">
            <a:extLst>
              <a:ext uri="{FF2B5EF4-FFF2-40B4-BE49-F238E27FC236}">
                <a16:creationId xmlns:a16="http://schemas.microsoft.com/office/drawing/2014/main" id="{17EE05B8-9E44-4F25-AB43-3F04A224A54F}"/>
              </a:ext>
            </a:extLst>
          </p:cNvPr>
          <p:cNvSpPr/>
          <p:nvPr/>
        </p:nvSpPr>
        <p:spPr>
          <a:xfrm>
            <a:off x="5193760" y="3279735"/>
            <a:ext cx="1742297" cy="2749590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Staf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B4-B5 Deskundige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2 VTE</a:t>
            </a:r>
            <a:endParaRPr lang="nl-NL" sz="13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Rechthoek 13" descr="Niveau 3 Item hiërarchie 2">
            <a:extLst>
              <a:ext uri="{FF2B5EF4-FFF2-40B4-BE49-F238E27FC236}">
                <a16:creationId xmlns:a16="http://schemas.microsoft.com/office/drawing/2014/main" id="{CA473E81-1099-47D4-A754-0E9107414FD9}"/>
              </a:ext>
            </a:extLst>
          </p:cNvPr>
          <p:cNvSpPr/>
          <p:nvPr/>
        </p:nvSpPr>
        <p:spPr>
          <a:xfrm>
            <a:off x="1350024" y="3274848"/>
            <a:ext cx="1742297" cy="2749589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Administratie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2,8/3 VTE</a:t>
            </a:r>
          </a:p>
        </p:txBody>
      </p:sp>
      <p:sp>
        <p:nvSpPr>
          <p:cNvPr id="16" name="Rechthoek 15" descr="Niveau 3 Item hiërarchie 2">
            <a:extLst>
              <a:ext uri="{FF2B5EF4-FFF2-40B4-BE49-F238E27FC236}">
                <a16:creationId xmlns:a16="http://schemas.microsoft.com/office/drawing/2014/main" id="{6DA1DF64-1817-4AE3-A419-326F1C68017F}"/>
              </a:ext>
            </a:extLst>
          </p:cNvPr>
          <p:cNvSpPr/>
          <p:nvPr/>
        </p:nvSpPr>
        <p:spPr>
          <a:xfrm>
            <a:off x="3271892" y="3274848"/>
            <a:ext cx="1742297" cy="2749590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Onderhoud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D1-D3 Technisch assistent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1,8/2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schemeClr val="tx1"/>
                </a:solidFill>
                <a:latin typeface="+mj-lt"/>
              </a:rPr>
              <a:t>0,83/1,3 VTE</a:t>
            </a:r>
          </a:p>
        </p:txBody>
      </p:sp>
      <p:sp>
        <p:nvSpPr>
          <p:cNvPr id="10" name="Rechthoek 9" descr="Niveau 3 Item hiërarchie 2">
            <a:extLst>
              <a:ext uri="{FF2B5EF4-FFF2-40B4-BE49-F238E27FC236}">
                <a16:creationId xmlns:a16="http://schemas.microsoft.com/office/drawing/2014/main" id="{E907B983-88DC-4DED-857C-D9D473C7F901}"/>
              </a:ext>
            </a:extLst>
          </p:cNvPr>
          <p:cNvSpPr/>
          <p:nvPr/>
        </p:nvSpPr>
        <p:spPr>
          <a:xfrm>
            <a:off x="7096876" y="3279735"/>
            <a:ext cx="1779802" cy="2749590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Theatertechniek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Teamleider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Technisch assistent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2,9/3,6 VTE</a:t>
            </a:r>
          </a:p>
        </p:txBody>
      </p:sp>
      <p:sp>
        <p:nvSpPr>
          <p:cNvPr id="11" name="Rechthoek 10" descr="Niveau 3 Item hiërarchie 2">
            <a:extLst>
              <a:ext uri="{FF2B5EF4-FFF2-40B4-BE49-F238E27FC236}">
                <a16:creationId xmlns:a16="http://schemas.microsoft.com/office/drawing/2014/main" id="{BCD06AA1-3AE8-4099-89CE-F92C4398D662}"/>
              </a:ext>
            </a:extLst>
          </p:cNvPr>
          <p:cNvSpPr/>
          <p:nvPr/>
        </p:nvSpPr>
        <p:spPr>
          <a:xfrm>
            <a:off x="9016493" y="3279737"/>
            <a:ext cx="1686009" cy="2749587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Promotie en drukwerk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D4-D5 Deskundige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 VTE</a:t>
            </a:r>
          </a:p>
        </p:txBody>
      </p:sp>
      <p:cxnSp>
        <p:nvCxnSpPr>
          <p:cNvPr id="3" name="Rechte verbindingslijn 2" descr="Verbindingslijn">
            <a:extLst>
              <a:ext uri="{FF2B5EF4-FFF2-40B4-BE49-F238E27FC236}">
                <a16:creationId xmlns:a16="http://schemas.microsoft.com/office/drawing/2014/main" id="{2344B7B0-31AE-47E5-73E2-A455240C0541}"/>
              </a:ext>
            </a:extLst>
          </p:cNvPr>
          <p:cNvCxnSpPr>
            <a:cxnSpLocks/>
          </p:cNvCxnSpPr>
          <p:nvPr/>
        </p:nvCxnSpPr>
        <p:spPr>
          <a:xfrm>
            <a:off x="6081474" y="2339134"/>
            <a:ext cx="1" cy="147358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2" name="Afbeelding 1">
            <a:extLst>
              <a:ext uri="{FF2B5EF4-FFF2-40B4-BE49-F238E27FC236}">
                <a16:creationId xmlns:a16="http://schemas.microsoft.com/office/drawing/2014/main" id="{0B97D429-7661-E181-5F17-ABDEA03905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16" y="121686"/>
            <a:ext cx="883997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5430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1" y="177282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41" y="1427263"/>
            <a:ext cx="3843736" cy="94781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Samenleven*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Clustermanager</a:t>
            </a: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09" y="-461898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>
            <a:off x="6064909" y="1294495"/>
            <a:ext cx="0" cy="132768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8" name="Rechthoek 7" descr="Niveau 3 Item hiërarchie 2">
            <a:extLst>
              <a:ext uri="{FF2B5EF4-FFF2-40B4-BE49-F238E27FC236}">
                <a16:creationId xmlns:a16="http://schemas.microsoft.com/office/drawing/2014/main" id="{01FB578B-B44E-4416-99C0-708DEE59F3F8}"/>
              </a:ext>
            </a:extLst>
          </p:cNvPr>
          <p:cNvSpPr/>
          <p:nvPr/>
        </p:nvSpPr>
        <p:spPr>
          <a:xfrm>
            <a:off x="4143041" y="2561643"/>
            <a:ext cx="2589453" cy="609188"/>
          </a:xfrm>
          <a:prstGeom prst="rect">
            <a:avLst/>
          </a:prstGeom>
          <a:ln w="28575">
            <a:solidFill>
              <a:srgbClr val="DE516D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Kennis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Coördinator</a:t>
            </a:r>
          </a:p>
        </p:txBody>
      </p:sp>
      <p:sp>
        <p:nvSpPr>
          <p:cNvPr id="14" name="Rechthoek 13" descr="Niveau 3 Item hiërarchie 2">
            <a:extLst>
              <a:ext uri="{FF2B5EF4-FFF2-40B4-BE49-F238E27FC236}">
                <a16:creationId xmlns:a16="http://schemas.microsoft.com/office/drawing/2014/main" id="{CA473E81-1099-47D4-A754-0E9107414FD9}"/>
              </a:ext>
            </a:extLst>
          </p:cNvPr>
          <p:cNvSpPr/>
          <p:nvPr/>
        </p:nvSpPr>
        <p:spPr>
          <a:xfrm>
            <a:off x="4143041" y="3357393"/>
            <a:ext cx="2589453" cy="2214067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Bibliotheek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B1-B3 Deskundige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2 VTE</a:t>
            </a:r>
            <a:endParaRPr lang="nl-NL" sz="1300" strike="sngStrike" dirty="0">
              <a:solidFill>
                <a:srgbClr val="FF0000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Administratie</a:t>
            </a:r>
            <a:endParaRPr lang="nl-NL" sz="1300" strike="sngStrike" dirty="0">
              <a:solidFill>
                <a:srgbClr val="FF0000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1,46/1,68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u="sng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16" name="Rechthoek 15" descr="Niveau 3 Item hiërarchie 2">
            <a:extLst>
              <a:ext uri="{FF2B5EF4-FFF2-40B4-BE49-F238E27FC236}">
                <a16:creationId xmlns:a16="http://schemas.microsoft.com/office/drawing/2014/main" id="{6DA1DF64-1817-4AE3-A419-326F1C68017F}"/>
              </a:ext>
            </a:extLst>
          </p:cNvPr>
          <p:cNvSpPr/>
          <p:nvPr/>
        </p:nvSpPr>
        <p:spPr>
          <a:xfrm>
            <a:off x="6875930" y="2561643"/>
            <a:ext cx="1443318" cy="3009817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Onderwijs De Kiem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Lombeek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D1-D3 Poets</a:t>
            </a:r>
            <a:endParaRPr lang="nl-NL" sz="1300" dirty="0">
              <a:solidFill>
                <a:schemeClr val="tx1"/>
              </a:solidFill>
              <a:latin typeface="+mj-lt"/>
            </a:endParaRP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schemeClr val="tx1"/>
                </a:solidFill>
                <a:latin typeface="+mj-lt"/>
              </a:rPr>
              <a:t>1,05 VTE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Wambeek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schemeClr val="tx1"/>
                </a:solidFill>
                <a:latin typeface="+mj-lt"/>
              </a:rPr>
              <a:t>D1-D3 Poets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i="1" dirty="0">
                <a:solidFill>
                  <a:schemeClr val="tx1"/>
                </a:solidFill>
                <a:latin typeface="+mj-lt"/>
              </a:rPr>
              <a:t>1,13 VTE</a:t>
            </a:r>
          </a:p>
        </p:txBody>
      </p:sp>
      <p:cxnSp>
        <p:nvCxnSpPr>
          <p:cNvPr id="2" name="Rechte verbindingslijn 1" descr="Verbindingslijn">
            <a:extLst>
              <a:ext uri="{FF2B5EF4-FFF2-40B4-BE49-F238E27FC236}">
                <a16:creationId xmlns:a16="http://schemas.microsoft.com/office/drawing/2014/main" id="{224B06FE-6487-CBCB-A947-A6C27C4926EC}"/>
              </a:ext>
            </a:extLst>
          </p:cNvPr>
          <p:cNvCxnSpPr>
            <a:cxnSpLocks/>
          </p:cNvCxnSpPr>
          <p:nvPr/>
        </p:nvCxnSpPr>
        <p:spPr>
          <a:xfrm>
            <a:off x="6096000" y="2375081"/>
            <a:ext cx="0" cy="186562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3" name="Afbeelding 2">
            <a:extLst>
              <a:ext uri="{FF2B5EF4-FFF2-40B4-BE49-F238E27FC236}">
                <a16:creationId xmlns:a16="http://schemas.microsoft.com/office/drawing/2014/main" id="{37C81508-E0C2-FE95-5EFE-041772BF3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16" y="121686"/>
            <a:ext cx="883997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3312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hoek 25" descr="Niveau 2 Item hiërarchie 4">
            <a:extLst>
              <a:ext uri="{FF2B5EF4-FFF2-40B4-BE49-F238E27FC236}">
                <a16:creationId xmlns:a16="http://schemas.microsoft.com/office/drawing/2014/main" id="{6CC65D6C-DD16-4338-8CA6-BFA0B65035D7}"/>
              </a:ext>
            </a:extLst>
          </p:cNvPr>
          <p:cNvSpPr/>
          <p:nvPr/>
        </p:nvSpPr>
        <p:spPr>
          <a:xfrm>
            <a:off x="4143041" y="662473"/>
            <a:ext cx="3843736" cy="111721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ctr" anchorCtr="0">
            <a:noAutofit/>
          </a:bodyPr>
          <a:lstStyle/>
          <a:p>
            <a:pPr marL="0" lvl="0" indent="0" algn="ctr" defTabSz="5778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nl-NL" sz="1300" b="1" kern="1200" dirty="0">
                <a:solidFill>
                  <a:prstClr val="black"/>
                </a:solidFill>
                <a:latin typeface="+mj-lt"/>
                <a:ea typeface="+mn-ea"/>
                <a:cs typeface="+mn-cs"/>
              </a:rPr>
              <a:t>Algemee</a:t>
            </a:r>
            <a:r>
              <a:rPr lang="nl-NL" sz="1300" b="1" dirty="0">
                <a:solidFill>
                  <a:prstClr val="black"/>
                </a:solidFill>
                <a:latin typeface="+mj-lt"/>
              </a:rPr>
              <a:t>n Directeur*</a:t>
            </a:r>
          </a:p>
        </p:txBody>
      </p:sp>
      <p:sp>
        <p:nvSpPr>
          <p:cNvPr id="66" name="Rechthoek 65" descr="Niveau 3 Item hiërarchie 2">
            <a:extLst>
              <a:ext uri="{FF2B5EF4-FFF2-40B4-BE49-F238E27FC236}">
                <a16:creationId xmlns:a16="http://schemas.microsoft.com/office/drawing/2014/main" id="{8209567F-65DF-4A0A-9BAD-3994A53772F1}"/>
              </a:ext>
            </a:extLst>
          </p:cNvPr>
          <p:cNvSpPr/>
          <p:nvPr/>
        </p:nvSpPr>
        <p:spPr>
          <a:xfrm>
            <a:off x="4143041" y="2166668"/>
            <a:ext cx="3843737" cy="903103"/>
          </a:xfrm>
          <a:prstGeom prst="rect">
            <a:avLst/>
          </a:prstGeom>
          <a:ln w="28575">
            <a:solidFill>
              <a:srgbClr val="3182A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72000" tIns="108000" rIns="72000" bIns="0" numCol="1" spcCol="1270" rtlCol="0" anchor="t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b="1" dirty="0">
                <a:solidFill>
                  <a:prstClr val="black"/>
                </a:solidFill>
                <a:latin typeface="+mj-lt"/>
              </a:rPr>
              <a:t>Detachering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u="sng" dirty="0">
                <a:solidFill>
                  <a:prstClr val="black"/>
                </a:solidFill>
                <a:latin typeface="+mj-lt"/>
              </a:rPr>
              <a:t>C1-C3 kinderopvang</a:t>
            </a:r>
            <a:endParaRPr lang="nl-NL" sz="1300" dirty="0">
              <a:solidFill>
                <a:prstClr val="black"/>
              </a:solidFill>
              <a:latin typeface="+mj-lt"/>
            </a:endParaRP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300" dirty="0">
                <a:solidFill>
                  <a:prstClr val="black"/>
                </a:solidFill>
                <a:latin typeface="+mj-lt"/>
              </a:rPr>
              <a:t>0,5 VTE</a:t>
            </a:r>
          </a:p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nl-NL" sz="1300" dirty="0">
              <a:solidFill>
                <a:prstClr val="black"/>
              </a:solidFill>
              <a:latin typeface="+mj-lt"/>
            </a:endParaRPr>
          </a:p>
        </p:txBody>
      </p:sp>
      <p:cxnSp>
        <p:nvCxnSpPr>
          <p:cNvPr id="89" name="Rechte verbindingslijn 88" descr="Verbindingslijn">
            <a:extLst>
              <a:ext uri="{FF2B5EF4-FFF2-40B4-BE49-F238E27FC236}">
                <a16:creationId xmlns:a16="http://schemas.microsoft.com/office/drawing/2014/main" id="{23CDC095-3660-4A41-A275-70E87191DC6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6064909" y="23293"/>
            <a:ext cx="0" cy="63918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27" name="Rechte verbindingslijn 26" descr="Verbindingslijn">
            <a:extLst>
              <a:ext uri="{FF2B5EF4-FFF2-40B4-BE49-F238E27FC236}">
                <a16:creationId xmlns:a16="http://schemas.microsoft.com/office/drawing/2014/main" id="{049B2A8E-16DB-45CC-A888-619D65B28C65}"/>
              </a:ext>
            </a:extLst>
          </p:cNvPr>
          <p:cNvCxnSpPr>
            <a:cxnSpLocks/>
            <a:stCxn id="26" idx="2"/>
            <a:endCxn id="66" idx="0"/>
          </p:cNvCxnSpPr>
          <p:nvPr/>
        </p:nvCxnSpPr>
        <p:spPr>
          <a:xfrm>
            <a:off x="6064909" y="1779686"/>
            <a:ext cx="1" cy="386982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pic>
        <p:nvPicPr>
          <p:cNvPr id="2" name="Afbeelding 1">
            <a:extLst>
              <a:ext uri="{FF2B5EF4-FFF2-40B4-BE49-F238E27FC236}">
                <a16:creationId xmlns:a16="http://schemas.microsoft.com/office/drawing/2014/main" id="{97FBBA9E-8854-8349-0407-00C286EDC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16" y="121686"/>
            <a:ext cx="883997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869034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3FAA9B9B83D84C958F14E468D8FA06" ma:contentTypeVersion="5" ma:contentTypeDescription="Create a new document." ma:contentTypeScope="" ma:versionID="5f26335f04574c9aed876bb632beb225">
  <xsd:schema xmlns:xsd="http://www.w3.org/2001/XMLSchema" xmlns:xs="http://www.w3.org/2001/XMLSchema" xmlns:p="http://schemas.microsoft.com/office/2006/metadata/properties" xmlns:ns3="ea6799af-baa6-40fe-8e67-8acdb5b46fed" xmlns:ns4="eab628b0-916c-49cd-903c-d3351085e969" targetNamespace="http://schemas.microsoft.com/office/2006/metadata/properties" ma:root="true" ma:fieldsID="3fe0d07e6925890317330cde9177c115" ns3:_="" ns4:_="">
    <xsd:import namespace="ea6799af-baa6-40fe-8e67-8acdb5b46fed"/>
    <xsd:import namespace="eab628b0-916c-49cd-903c-d3351085e969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6799af-baa6-40fe-8e67-8acdb5b46fe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b628b0-916c-49cd-903c-d3351085e96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1857EDA-311A-4347-A668-7F4377E389B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67D7A17-86F0-479A-99ED-25A5B5927E3A}">
  <ds:schemaRefs>
    <ds:schemaRef ds:uri="http://purl.org/dc/terms/"/>
    <ds:schemaRef ds:uri="http://schemas.microsoft.com/office/infopath/2007/PartnerControls"/>
    <ds:schemaRef ds:uri="http://schemas.openxmlformats.org/package/2006/metadata/core-properties"/>
    <ds:schemaRef ds:uri="ea6799af-baa6-40fe-8e67-8acdb5b46fed"/>
    <ds:schemaRef ds:uri="http://schemas.microsoft.com/office/2006/documentManagement/types"/>
    <ds:schemaRef ds:uri="http://purl.org/dc/elements/1.1/"/>
    <ds:schemaRef ds:uri="http://schemas.microsoft.com/office/2006/metadata/properties"/>
    <ds:schemaRef ds:uri="eab628b0-916c-49cd-903c-d3351085e969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3991423-1A51-4AA9-BD39-F002EA7CCD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a6799af-baa6-40fe-8e67-8acdb5b46fed"/>
    <ds:schemaRef ds:uri="eab628b0-916c-49cd-903c-d3351085e9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823</Words>
  <Application>Microsoft Office PowerPoint</Application>
  <PresentationFormat>Breedbeeld</PresentationFormat>
  <Paragraphs>431</Paragraphs>
  <Slides>19</Slides>
  <Notes>18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2019-05-13T06:42:04Z</dcterms:created>
  <dcterms:modified xsi:type="dcterms:W3CDTF">2023-09-18T07:21:02Z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0x010100863FAA9B9B83D84C958F14E468D8FA06</vt:lpwstr>
  </property>
</Properties>
</file>